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73" r:id="rId3"/>
    <p:sldId id="341" r:id="rId4"/>
    <p:sldId id="360" r:id="rId5"/>
    <p:sldId id="342" r:id="rId6"/>
    <p:sldId id="361" r:id="rId7"/>
    <p:sldId id="344" r:id="rId8"/>
    <p:sldId id="381" r:id="rId9"/>
    <p:sldId id="383" r:id="rId10"/>
    <p:sldId id="384" r:id="rId11"/>
    <p:sldId id="382" r:id="rId12"/>
    <p:sldId id="349" r:id="rId13"/>
    <p:sldId id="304" r:id="rId14"/>
    <p:sldId id="343" r:id="rId15"/>
    <p:sldId id="347" r:id="rId16"/>
    <p:sldId id="346" r:id="rId17"/>
    <p:sldId id="352" r:id="rId18"/>
    <p:sldId id="348" r:id="rId19"/>
    <p:sldId id="310" r:id="rId20"/>
    <p:sldId id="350" r:id="rId21"/>
    <p:sldId id="355" r:id="rId22"/>
    <p:sldId id="295" r:id="rId23"/>
    <p:sldId id="362" r:id="rId24"/>
    <p:sldId id="363" r:id="rId25"/>
    <p:sldId id="367" r:id="rId26"/>
    <p:sldId id="370" r:id="rId27"/>
    <p:sldId id="371" r:id="rId28"/>
    <p:sldId id="379" r:id="rId29"/>
    <p:sldId id="364" r:id="rId30"/>
    <p:sldId id="372" r:id="rId31"/>
    <p:sldId id="376" r:id="rId32"/>
    <p:sldId id="368" r:id="rId33"/>
    <p:sldId id="378" r:id="rId34"/>
    <p:sldId id="365" r:id="rId35"/>
    <p:sldId id="369" r:id="rId36"/>
    <p:sldId id="375" r:id="rId37"/>
    <p:sldId id="373" r:id="rId38"/>
    <p:sldId id="377" r:id="rId39"/>
    <p:sldId id="366" r:id="rId40"/>
    <p:sldId id="386" r:id="rId41"/>
    <p:sldId id="297" r:id="rId42"/>
    <p:sldId id="380" r:id="rId43"/>
    <p:sldId id="298" r:id="rId44"/>
    <p:sldId id="283" r:id="rId45"/>
    <p:sldId id="345" r:id="rId46"/>
    <p:sldId id="357" r:id="rId47"/>
    <p:sldId id="356" r:id="rId48"/>
    <p:sldId id="359" r:id="rId49"/>
    <p:sldId id="358" r:id="rId5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2767" autoAdjust="0"/>
  </p:normalViewPr>
  <p:slideViewPr>
    <p:cSldViewPr snapToGrid="0">
      <p:cViewPr>
        <p:scale>
          <a:sx n="100" d="100"/>
          <a:sy n="100" d="100"/>
        </p:scale>
        <p:origin x="2106" y="264"/>
      </p:cViewPr>
      <p:guideLst>
        <p:guide orient="horz" pos="2160"/>
        <p:guide pos="2880"/>
      </p:guideLst>
    </p:cSldViewPr>
  </p:slideViewPr>
  <p:notesTextViewPr>
    <p:cViewPr>
      <p:scale>
        <a:sx n="1" d="1"/>
        <a:sy n="1" d="1"/>
      </p:scale>
      <p:origin x="0" y="0"/>
    </p:cViewPr>
  </p:notesTextViewPr>
  <p:notesViewPr>
    <p:cSldViewPr snapToGrid="0">
      <p:cViewPr varScale="1">
        <p:scale>
          <a:sx n="89" d="100"/>
          <a:sy n="89"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1C910-BD9D-46CA-8508-A45275ABC3CF}" type="datetimeFigureOut">
              <a:rPr lang="ko-KR" altLang="en-US" smtClean="0"/>
              <a:t>2017-02-22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2D9C7-D382-455E-81B5-294FB9B8837C}" type="slidenum">
              <a:rPr lang="ko-KR" altLang="en-US" smtClean="0"/>
              <a:t>‹#›</a:t>
            </a:fld>
            <a:endParaRPr lang="ko-KR" altLang="en-US"/>
          </a:p>
        </p:txBody>
      </p:sp>
    </p:spTree>
    <p:extLst>
      <p:ext uri="{BB962C8B-B14F-4D97-AF65-F5344CB8AC3E}">
        <p14:creationId xmlns:p14="http://schemas.microsoft.com/office/powerpoint/2010/main" val="282554277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Deep learning</a:t>
            </a:r>
            <a:r>
              <a:rPr lang="en-US" altLang="ko-KR" baseline="0" dirty="0" smtClean="0"/>
              <a:t> application</a:t>
            </a:r>
            <a:endParaRPr lang="ko-KR" altLang="en-US" dirty="0"/>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7</a:t>
            </a:fld>
            <a:endParaRPr lang="ko-KR" altLang="en-US"/>
          </a:p>
        </p:txBody>
      </p:sp>
    </p:spTree>
    <p:extLst>
      <p:ext uri="{BB962C8B-B14F-4D97-AF65-F5344CB8AC3E}">
        <p14:creationId xmlns:p14="http://schemas.microsoft.com/office/powerpoint/2010/main" val="285080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Projection data / sinogram 680 views</a:t>
            </a:r>
            <a:endParaRPr lang="ko-KR" altLang="en-US" dirty="0"/>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13</a:t>
            </a:fld>
            <a:endParaRPr lang="ko-KR" altLang="en-US"/>
          </a:p>
        </p:txBody>
      </p:sp>
    </p:spTree>
    <p:extLst>
      <p:ext uri="{BB962C8B-B14F-4D97-AF65-F5344CB8AC3E}">
        <p14:creationId xmlns:p14="http://schemas.microsoft.com/office/powerpoint/2010/main" val="79468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Projection</a:t>
            </a:r>
            <a:r>
              <a:rPr lang="en-US" altLang="ko-KR" baseline="0" dirty="0" smtClean="0"/>
              <a:t> data / sinogram 170 views</a:t>
            </a:r>
            <a:endParaRPr lang="ko-KR" altLang="en-US" dirty="0"/>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14</a:t>
            </a:fld>
            <a:endParaRPr lang="ko-KR" altLang="en-US"/>
          </a:p>
        </p:txBody>
      </p:sp>
    </p:spTree>
    <p:extLst>
      <p:ext uri="{BB962C8B-B14F-4D97-AF65-F5344CB8AC3E}">
        <p14:creationId xmlns:p14="http://schemas.microsoft.com/office/powerpoint/2010/main" val="105082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Original/down-sample/up-sample image</a:t>
            </a:r>
            <a:endParaRPr lang="ko-KR" altLang="en-US" dirty="0"/>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15</a:t>
            </a:fld>
            <a:endParaRPr lang="ko-KR" altLang="en-US"/>
          </a:p>
        </p:txBody>
      </p:sp>
    </p:spTree>
    <p:extLst>
      <p:ext uri="{BB962C8B-B14F-4D97-AF65-F5344CB8AC3E}">
        <p14:creationId xmlns:p14="http://schemas.microsoft.com/office/powerpoint/2010/main" val="281626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(7*7)</a:t>
            </a:r>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19</a:t>
            </a:fld>
            <a:endParaRPr lang="ko-KR" altLang="en-US"/>
          </a:p>
        </p:txBody>
      </p:sp>
    </p:spTree>
    <p:extLst>
      <p:ext uri="{BB962C8B-B14F-4D97-AF65-F5344CB8AC3E}">
        <p14:creationId xmlns:p14="http://schemas.microsoft.com/office/powerpoint/2010/main" val="72168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0002</a:t>
            </a:r>
            <a:endParaRPr lang="ko-KR" altLang="en-US" dirty="0"/>
          </a:p>
        </p:txBody>
      </p:sp>
      <p:sp>
        <p:nvSpPr>
          <p:cNvPr id="4" name="슬라이드 번호 개체 틀 3"/>
          <p:cNvSpPr>
            <a:spLocks noGrp="1"/>
          </p:cNvSpPr>
          <p:nvPr>
            <p:ph type="sldNum" sz="quarter" idx="10"/>
          </p:nvPr>
        </p:nvSpPr>
        <p:spPr/>
        <p:txBody>
          <a:bodyPr/>
          <a:lstStyle/>
          <a:p>
            <a:fld id="{0E72D9C7-D382-455E-81B5-294FB9B8837C}" type="slidenum">
              <a:rPr lang="ko-KR" altLang="en-US" smtClean="0"/>
              <a:t>25</a:t>
            </a:fld>
            <a:endParaRPr lang="ko-KR" altLang="en-US"/>
          </a:p>
        </p:txBody>
      </p:sp>
    </p:spTree>
    <p:extLst>
      <p:ext uri="{BB962C8B-B14F-4D97-AF65-F5344CB8AC3E}">
        <p14:creationId xmlns:p14="http://schemas.microsoft.com/office/powerpoint/2010/main" val="338508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ko-KR"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38123285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131378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209985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685801"/>
          </a:xfrm>
        </p:spPr>
        <p:txBody>
          <a:bodyPr>
            <a:normAutofit/>
          </a:bodyPr>
          <a:lstStyle>
            <a:lvl1pPr>
              <a:defRPr sz="4000">
                <a:solidFill>
                  <a:schemeClr val="bg1"/>
                </a:solidFill>
                <a:latin typeface="+mn-lt"/>
              </a:defRPr>
            </a:lvl1pPr>
          </a:lstStyle>
          <a:p>
            <a:r>
              <a:rPr lang="ko-KR" altLang="en-US" dirty="0" smtClean="0"/>
              <a:t>마스터 제목 스타일 편집</a:t>
            </a:r>
            <a:endParaRPr lang="en-US" dirty="0"/>
          </a:p>
        </p:txBody>
      </p:sp>
      <p:sp>
        <p:nvSpPr>
          <p:cNvPr id="3" name="Content Placeholder 2"/>
          <p:cNvSpPr>
            <a:spLocks noGrp="1"/>
          </p:cNvSpPr>
          <p:nvPr>
            <p:ph idx="1"/>
          </p:nvPr>
        </p:nvSpPr>
        <p:spPr>
          <a:xfrm>
            <a:off x="628650" y="1130300"/>
            <a:ext cx="7886700" cy="477519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extLst>
      <p:ext uri="{BB962C8B-B14F-4D97-AF65-F5344CB8AC3E}">
        <p14:creationId xmlns:p14="http://schemas.microsoft.com/office/powerpoint/2010/main" val="36203052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5202304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173539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380048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427242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329775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128288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ko-KR"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9D15464-07D2-4765-A5CF-EBDC928B391A}" type="slidenum">
              <a:rPr lang="ko-KR" altLang="en-US" smtClean="0"/>
              <a:t>‹#›</a:t>
            </a:fld>
            <a:endParaRPr lang="ko-KR" altLang="en-US"/>
          </a:p>
        </p:txBody>
      </p:sp>
    </p:spTree>
    <p:extLst>
      <p:ext uri="{BB962C8B-B14F-4D97-AF65-F5344CB8AC3E}">
        <p14:creationId xmlns:p14="http://schemas.microsoft.com/office/powerpoint/2010/main" val="51718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ext Placeholder 2"/>
          <p:cNvSpPr>
            <a:spLocks noGrp="1"/>
          </p:cNvSpPr>
          <p:nvPr>
            <p:ph type="body" idx="1"/>
          </p:nvPr>
        </p:nvSpPr>
        <p:spPr>
          <a:xfrm>
            <a:off x="628650" y="1072907"/>
            <a:ext cx="7886700" cy="4761964"/>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22" name="슬라이드 번호 개체 틀 5"/>
          <p:cNvSpPr txBox="1">
            <a:spLocks/>
          </p:cNvSpPr>
          <p:nvPr userDrawn="1"/>
        </p:nvSpPr>
        <p:spPr>
          <a:xfrm>
            <a:off x="4102662" y="6421461"/>
            <a:ext cx="469338" cy="365125"/>
          </a:xfrm>
          <a:prstGeom prst="rect">
            <a:avLst/>
          </a:prstGeom>
        </p:spPr>
        <p:txBody>
          <a:bodyPr/>
          <a:lstStyle>
            <a:defPPr>
              <a:defRPr lang="ko-KR"/>
            </a:defPPr>
            <a:lvl1pPr marL="0" algn="l" defTabSz="914400" rtl="0" eaLnBrk="1" latinLnBrk="1" hangingPunct="1">
              <a:defRPr sz="1800" kern="1200">
                <a:solidFill>
                  <a:schemeClr val="tx2"/>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4B6A75E-EEBB-4EC0-930D-EA1EB9DAE4A3}" type="slidenum">
              <a:rPr lang="ko-KR" altLang="en-US" smtClean="0"/>
              <a:pPr/>
              <a:t>‹#›</a:t>
            </a:fld>
            <a:endParaRPr lang="ko-KR" altLang="en-US" dirty="0"/>
          </a:p>
        </p:txBody>
      </p:sp>
      <p:sp>
        <p:nvSpPr>
          <p:cNvPr id="23" name="직사각형 22"/>
          <p:cNvSpPr/>
          <p:nvPr userDrawn="1"/>
        </p:nvSpPr>
        <p:spPr>
          <a:xfrm>
            <a:off x="0" y="0"/>
            <a:ext cx="9144000" cy="692696"/>
          </a:xfrm>
          <a:prstGeom prst="rect">
            <a:avLst/>
          </a:prstGeom>
          <a:solidFill>
            <a:schemeClr val="tx1">
              <a:lumMod val="65000"/>
              <a:lumOff val="3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Times New Roman" pitchFamily="18" charset="0"/>
              <a:cs typeface="Times New Roman" pitchFamily="18" charset="0"/>
            </a:endParaRPr>
          </a:p>
        </p:txBody>
      </p:sp>
      <p:sp>
        <p:nvSpPr>
          <p:cNvPr id="24" name="직사각형 23"/>
          <p:cNvSpPr/>
          <p:nvPr userDrawn="1"/>
        </p:nvSpPr>
        <p:spPr>
          <a:xfrm>
            <a:off x="0" y="692696"/>
            <a:ext cx="9144000" cy="142876"/>
          </a:xfrm>
          <a:prstGeom prst="rect">
            <a:avLst/>
          </a:prstGeom>
          <a:solidFill>
            <a:srgbClr val="792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userDrawn="1"/>
        </p:nvSpPr>
        <p:spPr>
          <a:xfrm>
            <a:off x="-32" y="6215082"/>
            <a:ext cx="9144000" cy="142876"/>
          </a:xfrm>
          <a:prstGeom prst="rect">
            <a:avLst/>
          </a:prstGeom>
          <a:solidFill>
            <a:srgbClr val="792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6" descr="http://blogfiles.naver.net/data28/2007/9/28/214/kaist_markna.png"/>
          <p:cNvPicPr>
            <a:picLocks noChangeAspect="1" noChangeArrowheads="1"/>
          </p:cNvPicPr>
          <p:nvPr userDrawn="1"/>
        </p:nvPicPr>
        <p:blipFill>
          <a:blip r:embed="rId13" cstate="print"/>
          <a:srcRect t="68364"/>
          <a:stretch>
            <a:fillRect/>
          </a:stretch>
        </p:blipFill>
        <p:spPr bwMode="auto">
          <a:xfrm>
            <a:off x="0" y="6429396"/>
            <a:ext cx="928694" cy="311059"/>
          </a:xfrm>
          <a:prstGeom prst="rect">
            <a:avLst/>
          </a:prstGeom>
          <a:noFill/>
          <a:ln w="9525">
            <a:noFill/>
            <a:miter lim="800000"/>
            <a:headEnd/>
            <a:tailEnd/>
          </a:ln>
        </p:spPr>
      </p:pic>
      <p:grpSp>
        <p:nvGrpSpPr>
          <p:cNvPr id="27" name="그룹 26"/>
          <p:cNvGrpSpPr/>
          <p:nvPr userDrawn="1"/>
        </p:nvGrpSpPr>
        <p:grpSpPr>
          <a:xfrm>
            <a:off x="5710242" y="6429396"/>
            <a:ext cx="3433758" cy="250021"/>
            <a:chOff x="1276384" y="4857761"/>
            <a:chExt cx="3433758" cy="250021"/>
          </a:xfrm>
        </p:grpSpPr>
        <p:grpSp>
          <p:nvGrpSpPr>
            <p:cNvPr id="28" name="그룹 7"/>
            <p:cNvGrpSpPr/>
            <p:nvPr/>
          </p:nvGrpSpPr>
          <p:grpSpPr>
            <a:xfrm>
              <a:off x="1276384" y="4857761"/>
              <a:ext cx="2071686" cy="250021"/>
              <a:chOff x="0" y="0"/>
              <a:chExt cx="4143372" cy="500042"/>
            </a:xfrm>
          </p:grpSpPr>
          <p:pic>
            <p:nvPicPr>
              <p:cNvPr id="31" name="Picture 2" descr="http://mirlab.kaist.ac.kr/img/making.jpg"/>
              <p:cNvPicPr>
                <a:picLocks noChangeAspect="1" noChangeArrowheads="1"/>
              </p:cNvPicPr>
              <p:nvPr/>
            </p:nvPicPr>
            <p:blipFill>
              <a:blip r:embed="rId14" cstate="print"/>
              <a:srcRect b="58326"/>
              <a:stretch>
                <a:fillRect/>
              </a:stretch>
            </p:blipFill>
            <p:spPr bwMode="auto">
              <a:xfrm>
                <a:off x="0" y="0"/>
                <a:ext cx="4143372" cy="466218"/>
              </a:xfrm>
              <a:prstGeom prst="rect">
                <a:avLst/>
              </a:prstGeom>
              <a:noFill/>
            </p:spPr>
          </p:pic>
          <p:sp>
            <p:nvSpPr>
              <p:cNvPr id="32" name="직사각형 31"/>
              <p:cNvSpPr/>
              <p:nvPr/>
            </p:nvSpPr>
            <p:spPr>
              <a:xfrm>
                <a:off x="2857488" y="428604"/>
                <a:ext cx="1000132" cy="7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142844" y="428604"/>
                <a:ext cx="150019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9" name="Picture 2" descr="http://mirlab.kaist.ac.kr/img/making.jpg"/>
            <p:cNvPicPr>
              <a:picLocks noChangeAspect="1" noChangeArrowheads="1"/>
            </p:cNvPicPr>
            <p:nvPr/>
          </p:nvPicPr>
          <p:blipFill>
            <a:blip r:embed="rId14" cstate="print"/>
            <a:srcRect t="39662" b="30330"/>
            <a:stretch>
              <a:fillRect/>
            </a:stretch>
          </p:blipFill>
          <p:spPr bwMode="auto">
            <a:xfrm>
              <a:off x="2638456" y="4931967"/>
              <a:ext cx="2071686" cy="167845"/>
            </a:xfrm>
            <a:prstGeom prst="rect">
              <a:avLst/>
            </a:prstGeom>
            <a:noFill/>
          </p:spPr>
        </p:pic>
        <p:sp>
          <p:nvSpPr>
            <p:cNvPr id="30" name="직사각형 3"/>
            <p:cNvSpPr/>
            <p:nvPr/>
          </p:nvSpPr>
          <p:spPr>
            <a:xfrm flipV="1">
              <a:off x="3674307" y="4892425"/>
              <a:ext cx="32147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Title Placeholder 1"/>
          <p:cNvSpPr>
            <a:spLocks noGrp="1"/>
          </p:cNvSpPr>
          <p:nvPr>
            <p:ph type="title"/>
          </p:nvPr>
        </p:nvSpPr>
        <p:spPr>
          <a:xfrm>
            <a:off x="628650" y="-1"/>
            <a:ext cx="7886700" cy="692697"/>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91283961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sz="4000" dirty="0" smtClean="0"/>
              <a:t>View interpolation using convolutional neural network :</a:t>
            </a:r>
            <a:r>
              <a:rPr lang="en-US" altLang="ko-KR" sz="3600" dirty="0" smtClean="0"/>
              <a:t/>
            </a:r>
            <a:br>
              <a:rPr lang="en-US" altLang="ko-KR" sz="3600" dirty="0" smtClean="0"/>
            </a:br>
            <a:r>
              <a:rPr lang="en-US" altLang="ko-KR" sz="2800" dirty="0" smtClean="0"/>
              <a:t>Comparison study</a:t>
            </a:r>
            <a:endParaRPr lang="ko-KR" altLang="en-US" sz="2800" dirty="0"/>
          </a:p>
        </p:txBody>
      </p:sp>
      <p:sp>
        <p:nvSpPr>
          <p:cNvPr id="3" name="부제목 2"/>
          <p:cNvSpPr>
            <a:spLocks noGrp="1"/>
          </p:cNvSpPr>
          <p:nvPr>
            <p:ph type="subTitle" idx="1"/>
          </p:nvPr>
        </p:nvSpPr>
        <p:spPr/>
        <p:txBody>
          <a:bodyPr/>
          <a:lstStyle/>
          <a:p>
            <a:r>
              <a:rPr lang="en-US" altLang="ko-KR" dirty="0" smtClean="0"/>
              <a:t>2017.02.23</a:t>
            </a:r>
          </a:p>
          <a:p>
            <a:r>
              <a:rPr lang="en-US" altLang="ko-KR" dirty="0" err="1" smtClean="0"/>
              <a:t>Hoyeon</a:t>
            </a:r>
            <a:r>
              <a:rPr lang="ko-KR" altLang="en-US" dirty="0" smtClean="0"/>
              <a:t> </a:t>
            </a:r>
            <a:r>
              <a:rPr lang="en-US" altLang="ko-KR" dirty="0" smtClean="0"/>
              <a:t>Lee</a:t>
            </a:r>
            <a:endParaRPr lang="ko-KR" altLang="en-US" dirty="0"/>
          </a:p>
        </p:txBody>
      </p:sp>
    </p:spTree>
    <p:extLst>
      <p:ext uri="{BB962C8B-B14F-4D97-AF65-F5344CB8AC3E}">
        <p14:creationId xmlns:p14="http://schemas.microsoft.com/office/powerpoint/2010/main" val="37589123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pic>
        <p:nvPicPr>
          <p:cNvPr id="4" name="그림 3"/>
          <p:cNvPicPr>
            <a:picLocks noChangeAspect="1"/>
          </p:cNvPicPr>
          <p:nvPr/>
        </p:nvPicPr>
        <p:blipFill>
          <a:blip r:embed="rId2"/>
          <a:stretch>
            <a:fillRect/>
          </a:stretch>
        </p:blipFill>
        <p:spPr>
          <a:xfrm>
            <a:off x="995363" y="890587"/>
            <a:ext cx="6777038" cy="2401447"/>
          </a:xfrm>
          <a:prstGeom prst="rect">
            <a:avLst/>
          </a:prstGeom>
        </p:spPr>
      </p:pic>
      <p:pic>
        <p:nvPicPr>
          <p:cNvPr id="5" name="그림 4"/>
          <p:cNvPicPr>
            <a:picLocks noChangeAspect="1"/>
          </p:cNvPicPr>
          <p:nvPr/>
        </p:nvPicPr>
        <p:blipFill>
          <a:blip r:embed="rId3"/>
          <a:stretch>
            <a:fillRect/>
          </a:stretch>
        </p:blipFill>
        <p:spPr>
          <a:xfrm>
            <a:off x="995363" y="3292035"/>
            <a:ext cx="6777038" cy="2387854"/>
          </a:xfrm>
          <a:prstGeom prst="rect">
            <a:avLst/>
          </a:prstGeom>
        </p:spPr>
      </p:pic>
      <p:sp>
        <p:nvSpPr>
          <p:cNvPr id="6" name="TextBox 5"/>
          <p:cNvSpPr txBox="1"/>
          <p:nvPr/>
        </p:nvSpPr>
        <p:spPr>
          <a:xfrm>
            <a:off x="1287286" y="5991225"/>
            <a:ext cx="6569427" cy="246221"/>
          </a:xfrm>
          <a:prstGeom prst="rect">
            <a:avLst/>
          </a:prstGeom>
          <a:noFill/>
        </p:spPr>
        <p:txBody>
          <a:bodyPr wrap="none" rtlCol="0">
            <a:spAutoFit/>
          </a:bodyPr>
          <a:lstStyle/>
          <a:p>
            <a:r>
              <a:rPr lang="en-US" altLang="ko-KR" sz="1000" dirty="0" smtClean="0"/>
              <a:t>Mateusz Malinowski, et al., </a:t>
            </a:r>
            <a:r>
              <a:rPr lang="en-US" altLang="ko-KR" sz="1000" i="1" dirty="0" smtClean="0"/>
              <a:t>“Ask your neurons: A neural-based approach to answering questions about image”</a:t>
            </a:r>
            <a:r>
              <a:rPr lang="en-US" altLang="ko-KR" sz="1000" dirty="0" smtClean="0"/>
              <a:t>, ICCV (2015)</a:t>
            </a:r>
            <a:endParaRPr lang="ko-KR" altLang="en-US" sz="1000" dirty="0"/>
          </a:p>
        </p:txBody>
      </p:sp>
      <p:sp>
        <p:nvSpPr>
          <p:cNvPr id="7" name="TextBox 6"/>
          <p:cNvSpPr txBox="1"/>
          <p:nvPr/>
        </p:nvSpPr>
        <p:spPr>
          <a:xfrm>
            <a:off x="2413214" y="5679889"/>
            <a:ext cx="3941335" cy="276999"/>
          </a:xfrm>
          <a:prstGeom prst="rect">
            <a:avLst/>
          </a:prstGeom>
          <a:noFill/>
        </p:spPr>
        <p:txBody>
          <a:bodyPr wrap="none" rtlCol="0">
            <a:spAutoFit/>
          </a:bodyPr>
          <a:lstStyle/>
          <a:p>
            <a:r>
              <a:rPr lang="en-US" altLang="ko-KR" sz="1200" dirty="0" smtClean="0"/>
              <a:t>Fig. 4. Deep learning application to image based questioning</a:t>
            </a:r>
            <a:endParaRPr lang="ko-KR" altLang="en-US" sz="1200" dirty="0"/>
          </a:p>
        </p:txBody>
      </p:sp>
    </p:spTree>
    <p:extLst>
      <p:ext uri="{BB962C8B-B14F-4D97-AF65-F5344CB8AC3E}">
        <p14:creationId xmlns:p14="http://schemas.microsoft.com/office/powerpoint/2010/main" val="278821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418785" y="1400175"/>
            <a:ext cx="6306429" cy="4305300"/>
          </a:xfrm>
          <a:prstGeom prst="rect">
            <a:avLst/>
          </a:prstGeom>
        </p:spPr>
      </p:pic>
      <p:sp>
        <p:nvSpPr>
          <p:cNvPr id="6" name="TextBox 5"/>
          <p:cNvSpPr txBox="1"/>
          <p:nvPr/>
        </p:nvSpPr>
        <p:spPr>
          <a:xfrm>
            <a:off x="2268323" y="5953782"/>
            <a:ext cx="4607352" cy="246221"/>
          </a:xfrm>
          <a:prstGeom prst="rect">
            <a:avLst/>
          </a:prstGeom>
          <a:noFill/>
        </p:spPr>
        <p:txBody>
          <a:bodyPr wrap="none" rtlCol="0">
            <a:spAutoFit/>
          </a:bodyPr>
          <a:lstStyle/>
          <a:p>
            <a:r>
              <a:rPr lang="en-US" altLang="ko-KR" sz="1000" dirty="0" smtClean="0"/>
              <a:t>Slides from: Spring 2016, EE837, Deep learning for computer vision, Prof. </a:t>
            </a:r>
            <a:r>
              <a:rPr lang="en-US" altLang="ko-KR" sz="1000" dirty="0" err="1" smtClean="0"/>
              <a:t>Junmo</a:t>
            </a:r>
            <a:r>
              <a:rPr lang="en-US" altLang="ko-KR" sz="1000" dirty="0" smtClean="0"/>
              <a:t> Kim </a:t>
            </a:r>
            <a:endParaRPr lang="ko-KR" altLang="en-US" sz="1000" dirty="0"/>
          </a:p>
        </p:txBody>
      </p:sp>
      <p:sp>
        <p:nvSpPr>
          <p:cNvPr id="7" name="TextBox 6"/>
          <p:cNvSpPr txBox="1"/>
          <p:nvPr/>
        </p:nvSpPr>
        <p:spPr>
          <a:xfrm>
            <a:off x="2844314" y="5566975"/>
            <a:ext cx="3455370" cy="276999"/>
          </a:xfrm>
          <a:prstGeom prst="rect">
            <a:avLst/>
          </a:prstGeom>
          <a:noFill/>
        </p:spPr>
        <p:txBody>
          <a:bodyPr wrap="none" rtlCol="0">
            <a:spAutoFit/>
          </a:bodyPr>
          <a:lstStyle/>
          <a:p>
            <a:r>
              <a:rPr lang="en-US" altLang="ko-KR" sz="1200" dirty="0" smtClean="0"/>
              <a:t>Fig. 5. Deep learning application to image captioning</a:t>
            </a:r>
            <a:endParaRPr lang="ko-KR" altLang="en-US" sz="1200" dirty="0"/>
          </a:p>
        </p:txBody>
      </p:sp>
    </p:spTree>
    <p:extLst>
      <p:ext uri="{BB962C8B-B14F-4D97-AF65-F5344CB8AC3E}">
        <p14:creationId xmlns:p14="http://schemas.microsoft.com/office/powerpoint/2010/main" val="305907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Purpose</a:t>
            </a:r>
            <a:endParaRPr lang="ko-KR" altLang="en-US" dirty="0"/>
          </a:p>
        </p:txBody>
      </p:sp>
      <p:sp>
        <p:nvSpPr>
          <p:cNvPr id="3" name="내용 개체 틀 2"/>
          <p:cNvSpPr>
            <a:spLocks noGrp="1"/>
          </p:cNvSpPr>
          <p:nvPr>
            <p:ph idx="1"/>
          </p:nvPr>
        </p:nvSpPr>
        <p:spPr/>
        <p:txBody>
          <a:bodyPr/>
          <a:lstStyle/>
          <a:p>
            <a:r>
              <a:rPr lang="en-US" altLang="ko-KR" dirty="0" smtClean="0"/>
              <a:t>Purpose of this study is to interpolate sparsely-sampled sinogram to fully-sampled sinogram using CNN</a:t>
            </a:r>
            <a:endParaRPr lang="ko-KR" altLang="en-US" dirty="0"/>
          </a:p>
        </p:txBody>
      </p:sp>
    </p:spTree>
    <p:extLst>
      <p:ext uri="{BB962C8B-B14F-4D97-AF65-F5344CB8AC3E}">
        <p14:creationId xmlns:p14="http://schemas.microsoft.com/office/powerpoint/2010/main" val="2185547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For simulating CT projection, we obtained projection using XCAT phantom</a:t>
            </a:r>
            <a:endParaRPr lang="ko-KR" altLang="en-US" dirty="0"/>
          </a:p>
        </p:txBody>
      </p:sp>
      <p:grpSp>
        <p:nvGrpSpPr>
          <p:cNvPr id="8" name="그룹 7"/>
          <p:cNvGrpSpPr/>
          <p:nvPr/>
        </p:nvGrpSpPr>
        <p:grpSpPr>
          <a:xfrm>
            <a:off x="1624012" y="2311800"/>
            <a:ext cx="5895975" cy="3092197"/>
            <a:chOff x="1624012" y="2311800"/>
            <a:chExt cx="5895975" cy="3092197"/>
          </a:xfrm>
        </p:grpSpPr>
        <p:sp>
          <p:nvSpPr>
            <p:cNvPr id="5" name="TextBox 4"/>
            <p:cNvSpPr txBox="1"/>
            <p:nvPr/>
          </p:nvSpPr>
          <p:spPr>
            <a:xfrm>
              <a:off x="1624012" y="4988499"/>
              <a:ext cx="5895975" cy="415498"/>
            </a:xfrm>
            <a:prstGeom prst="rect">
              <a:avLst/>
            </a:prstGeom>
            <a:noFill/>
          </p:spPr>
          <p:txBody>
            <a:bodyPr wrap="square" rtlCol="0">
              <a:spAutoFit/>
            </a:bodyPr>
            <a:lstStyle/>
            <a:p>
              <a:r>
                <a:rPr lang="en-US" altLang="ko-KR" sz="1050" dirty="0" smtClean="0"/>
                <a:t>W. Paul </a:t>
              </a:r>
              <a:r>
                <a:rPr lang="en-US" altLang="ko-KR" sz="1050" dirty="0" err="1" smtClean="0"/>
                <a:t>Segars</a:t>
              </a:r>
              <a:r>
                <a:rPr lang="en-US" altLang="ko-KR" sz="1050" dirty="0" smtClean="0"/>
                <a:t>, et al.,</a:t>
              </a:r>
              <a:r>
                <a:rPr lang="en-US" altLang="ko-KR" sz="1050" i="1" dirty="0" smtClean="0"/>
                <a:t>”</a:t>
              </a:r>
              <a:r>
                <a:rPr lang="en-US" altLang="ko-KR" sz="1050" i="1" dirty="0" err="1" smtClean="0"/>
                <a:t>Mcat</a:t>
              </a:r>
              <a:r>
                <a:rPr lang="en-US" altLang="ko-KR" sz="1050" i="1" dirty="0" smtClean="0"/>
                <a:t> to XCAT: The Evolution of 4-D Computerized phantoms for imaging research”, </a:t>
              </a:r>
              <a:r>
                <a:rPr lang="en-US" altLang="ko-KR" sz="1050" dirty="0" smtClean="0"/>
                <a:t>Proc. IEEE, Institute of Electrical and Electronics Engineers, Vol. 97, No. 12 (2009)</a:t>
              </a:r>
              <a:endParaRPr lang="ko-KR" altLang="en-US" sz="1050" i="1" dirty="0"/>
            </a:p>
          </p:txBody>
        </p:sp>
        <p:grpSp>
          <p:nvGrpSpPr>
            <p:cNvPr id="7" name="그룹 6"/>
            <p:cNvGrpSpPr/>
            <p:nvPr/>
          </p:nvGrpSpPr>
          <p:grpSpPr>
            <a:xfrm>
              <a:off x="2709861" y="2311800"/>
              <a:ext cx="3724275" cy="2676699"/>
              <a:chOff x="2538412" y="2311800"/>
              <a:chExt cx="3724275" cy="2676699"/>
            </a:xfrm>
          </p:grpSpPr>
          <p:pic>
            <p:nvPicPr>
              <p:cNvPr id="4" name="그림 3"/>
              <p:cNvPicPr>
                <a:picLocks noChangeAspect="1"/>
              </p:cNvPicPr>
              <p:nvPr/>
            </p:nvPicPr>
            <p:blipFill>
              <a:blip r:embed="rId3"/>
              <a:stretch>
                <a:fillRect/>
              </a:stretch>
            </p:blipFill>
            <p:spPr>
              <a:xfrm>
                <a:off x="2538412" y="2311800"/>
                <a:ext cx="3724275" cy="2419350"/>
              </a:xfrm>
              <a:prstGeom prst="rect">
                <a:avLst/>
              </a:prstGeom>
            </p:spPr>
          </p:pic>
          <p:sp>
            <p:nvSpPr>
              <p:cNvPr id="6" name="TextBox 5"/>
              <p:cNvSpPr txBox="1"/>
              <p:nvPr/>
            </p:nvSpPr>
            <p:spPr>
              <a:xfrm>
                <a:off x="3618924" y="4711500"/>
                <a:ext cx="1563248" cy="276999"/>
              </a:xfrm>
              <a:prstGeom prst="rect">
                <a:avLst/>
              </a:prstGeom>
              <a:noFill/>
            </p:spPr>
            <p:txBody>
              <a:bodyPr wrap="none" rtlCol="0">
                <a:spAutoFit/>
              </a:bodyPr>
              <a:lstStyle/>
              <a:p>
                <a:r>
                  <a:rPr lang="en-US" altLang="ko-KR" sz="1200" dirty="0" smtClean="0"/>
                  <a:t>Fig. 6. XCAT phantoms</a:t>
                </a:r>
                <a:endParaRPr lang="ko-KR" altLang="en-US" sz="1200" dirty="0"/>
              </a:p>
            </p:txBody>
          </p:sp>
        </p:grpSp>
      </p:grpSp>
    </p:spTree>
    <p:extLst>
      <p:ext uri="{BB962C8B-B14F-4D97-AF65-F5344CB8AC3E}">
        <p14:creationId xmlns:p14="http://schemas.microsoft.com/office/powerpoint/2010/main" val="33937392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a:t>
            </a:r>
            <a:endParaRPr lang="ko-KR" altLang="en-US" dirty="0"/>
          </a:p>
        </p:txBody>
      </p:sp>
      <p:sp>
        <p:nvSpPr>
          <p:cNvPr id="3" name="내용 개체 틀 2"/>
          <p:cNvSpPr>
            <a:spLocks noGrp="1"/>
          </p:cNvSpPr>
          <p:nvPr>
            <p:ph idx="1"/>
          </p:nvPr>
        </p:nvSpPr>
        <p:spPr/>
        <p:txBody>
          <a:bodyPr/>
          <a:lstStyle/>
          <a:p>
            <a:r>
              <a:rPr lang="en-US" altLang="ko-KR" dirty="0" smtClean="0"/>
              <a:t>For sparse-view CT, projection data were quarterly-sampled the original sinogram</a:t>
            </a:r>
            <a:endParaRPr lang="ko-KR" altLang="en-US" dirty="0"/>
          </a:p>
        </p:txBody>
      </p:sp>
      <p:grpSp>
        <p:nvGrpSpPr>
          <p:cNvPr id="5" name="그룹 4"/>
          <p:cNvGrpSpPr/>
          <p:nvPr/>
        </p:nvGrpSpPr>
        <p:grpSpPr>
          <a:xfrm>
            <a:off x="2034540" y="2488692"/>
            <a:ext cx="5074920" cy="3474903"/>
            <a:chOff x="2034540" y="2488692"/>
            <a:chExt cx="5074920" cy="3474903"/>
          </a:xfrm>
        </p:grpSpPr>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4540" y="2488692"/>
              <a:ext cx="5074920" cy="3023616"/>
            </a:xfrm>
            <a:prstGeom prst="rect">
              <a:avLst/>
            </a:prstGeom>
          </p:spPr>
        </p:pic>
        <p:sp>
          <p:nvSpPr>
            <p:cNvPr id="4" name="TextBox 3"/>
            <p:cNvSpPr txBox="1"/>
            <p:nvPr/>
          </p:nvSpPr>
          <p:spPr>
            <a:xfrm>
              <a:off x="2424841" y="5686596"/>
              <a:ext cx="4294317" cy="276999"/>
            </a:xfrm>
            <a:prstGeom prst="rect">
              <a:avLst/>
            </a:prstGeom>
            <a:noFill/>
          </p:spPr>
          <p:txBody>
            <a:bodyPr wrap="none" rtlCol="0">
              <a:spAutoFit/>
            </a:bodyPr>
            <a:lstStyle/>
            <a:p>
              <a:r>
                <a:rPr lang="en-US" altLang="ko-KR" sz="1200" dirty="0" smtClean="0"/>
                <a:t>Fig. 7. (a) Full-sampled sinogram, and (b) down-sampled sinogram</a:t>
              </a:r>
              <a:endParaRPr lang="ko-KR" altLang="en-US" sz="1200" dirty="0"/>
            </a:p>
          </p:txBody>
        </p:sp>
      </p:grpSp>
    </p:spTree>
    <p:extLst>
      <p:ext uri="{BB962C8B-B14F-4D97-AF65-F5344CB8AC3E}">
        <p14:creationId xmlns:p14="http://schemas.microsoft.com/office/powerpoint/2010/main" val="972628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The quarterly-sampled sinogram is up-sampled again</a:t>
            </a:r>
          </a:p>
        </p:txBody>
      </p:sp>
      <p:grpSp>
        <p:nvGrpSpPr>
          <p:cNvPr id="6" name="그룹 5"/>
          <p:cNvGrpSpPr/>
          <p:nvPr/>
        </p:nvGrpSpPr>
        <p:grpSpPr>
          <a:xfrm>
            <a:off x="736092" y="2212467"/>
            <a:ext cx="7671816" cy="3358323"/>
            <a:chOff x="736092" y="2212467"/>
            <a:chExt cx="7671816" cy="3358323"/>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092" y="2212467"/>
              <a:ext cx="7671816" cy="3023616"/>
            </a:xfrm>
            <a:prstGeom prst="rect">
              <a:avLst/>
            </a:prstGeom>
          </p:spPr>
        </p:pic>
        <p:sp>
          <p:nvSpPr>
            <p:cNvPr id="5" name="TextBox 4"/>
            <p:cNvSpPr txBox="1"/>
            <p:nvPr/>
          </p:nvSpPr>
          <p:spPr>
            <a:xfrm>
              <a:off x="1362467" y="5293791"/>
              <a:ext cx="6419065" cy="276999"/>
            </a:xfrm>
            <a:prstGeom prst="rect">
              <a:avLst/>
            </a:prstGeom>
            <a:noFill/>
          </p:spPr>
          <p:txBody>
            <a:bodyPr wrap="none" rtlCol="0">
              <a:spAutoFit/>
            </a:bodyPr>
            <a:lstStyle/>
            <a:p>
              <a:r>
                <a:rPr lang="en-US" altLang="ko-KR" sz="1200" dirty="0" smtClean="0"/>
                <a:t>Fig. 8. (a) Full-sampled sinogram, (b) down-sampled sinogram, and (c) up-sampled sinogram from (b)</a:t>
              </a:r>
              <a:endParaRPr lang="ko-KR" altLang="en-US" sz="1200" dirty="0"/>
            </a:p>
          </p:txBody>
        </p:sp>
      </p:grpSp>
    </p:spTree>
    <p:extLst>
      <p:ext uri="{BB962C8B-B14F-4D97-AF65-F5344CB8AC3E}">
        <p14:creationId xmlns:p14="http://schemas.microsoft.com/office/powerpoint/2010/main" val="4089024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normAutofit/>
          </a:bodyPr>
          <a:lstStyle/>
          <a:p>
            <a:r>
              <a:rPr lang="en-US" altLang="ko-KR" dirty="0" smtClean="0"/>
              <a:t>Our network is designed as follows</a:t>
            </a: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grpSp>
        <p:nvGrpSpPr>
          <p:cNvPr id="6" name="그룹 5"/>
          <p:cNvGrpSpPr/>
          <p:nvPr/>
        </p:nvGrpSpPr>
        <p:grpSpPr>
          <a:xfrm>
            <a:off x="990600" y="1886699"/>
            <a:ext cx="7162800" cy="4106006"/>
            <a:chOff x="990600" y="1886699"/>
            <a:chExt cx="7162800" cy="4106006"/>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886699"/>
              <a:ext cx="7162800" cy="4106006"/>
            </a:xfrm>
            <a:prstGeom prst="rect">
              <a:avLst/>
            </a:prstGeom>
          </p:spPr>
        </p:pic>
        <p:sp>
          <p:nvSpPr>
            <p:cNvPr id="5" name="TextBox 4"/>
            <p:cNvSpPr txBox="1"/>
            <p:nvPr/>
          </p:nvSpPr>
          <p:spPr>
            <a:xfrm>
              <a:off x="3385008" y="5715706"/>
              <a:ext cx="2373983" cy="276999"/>
            </a:xfrm>
            <a:prstGeom prst="rect">
              <a:avLst/>
            </a:prstGeom>
            <a:noFill/>
          </p:spPr>
          <p:txBody>
            <a:bodyPr wrap="none" rtlCol="0">
              <a:spAutoFit/>
            </a:bodyPr>
            <a:lstStyle/>
            <a:p>
              <a:r>
                <a:rPr lang="en-US" altLang="ko-KR" sz="1200" dirty="0" smtClean="0"/>
                <a:t>Fig. 9. Structure of CNN for training</a:t>
              </a:r>
              <a:endParaRPr lang="ko-KR" altLang="en-US" sz="1200" dirty="0"/>
            </a:p>
          </p:txBody>
        </p:sp>
      </p:grpSp>
    </p:spTree>
    <p:extLst>
      <p:ext uri="{BB962C8B-B14F-4D97-AF65-F5344CB8AC3E}">
        <p14:creationId xmlns:p14="http://schemas.microsoft.com/office/powerpoint/2010/main" val="828859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The sinogram are divided into patches for training</a:t>
            </a:r>
            <a:endParaRPr lang="ko-KR" altLang="en-US" dirty="0"/>
          </a:p>
        </p:txBody>
      </p:sp>
      <p:grpSp>
        <p:nvGrpSpPr>
          <p:cNvPr id="6" name="그룹 5"/>
          <p:cNvGrpSpPr/>
          <p:nvPr/>
        </p:nvGrpSpPr>
        <p:grpSpPr>
          <a:xfrm>
            <a:off x="1688592" y="2120646"/>
            <a:ext cx="5766816" cy="3486530"/>
            <a:chOff x="1688592" y="2120646"/>
            <a:chExt cx="5766816" cy="348653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8592" y="2120646"/>
              <a:ext cx="5766816" cy="3188208"/>
            </a:xfrm>
            <a:prstGeom prst="rect">
              <a:avLst/>
            </a:prstGeom>
          </p:spPr>
        </p:pic>
        <p:sp>
          <p:nvSpPr>
            <p:cNvPr id="5" name="TextBox 4"/>
            <p:cNvSpPr txBox="1"/>
            <p:nvPr/>
          </p:nvSpPr>
          <p:spPr>
            <a:xfrm>
              <a:off x="2352257" y="5330177"/>
              <a:ext cx="4439485" cy="276999"/>
            </a:xfrm>
            <a:prstGeom prst="rect">
              <a:avLst/>
            </a:prstGeom>
            <a:noFill/>
          </p:spPr>
          <p:txBody>
            <a:bodyPr wrap="none" rtlCol="0">
              <a:spAutoFit/>
            </a:bodyPr>
            <a:lstStyle/>
            <a:p>
              <a:r>
                <a:rPr lang="en-US" altLang="ko-KR" sz="1200" dirty="0" smtClean="0"/>
                <a:t>Fig. 10. (a) Up-sampled sinogram, and (b) extracted patches from (a)</a:t>
              </a:r>
              <a:endParaRPr lang="ko-KR" altLang="en-US" sz="1200" dirty="0"/>
            </a:p>
          </p:txBody>
        </p:sp>
      </p:grpSp>
    </p:spTree>
    <p:extLst>
      <p:ext uri="{BB962C8B-B14F-4D97-AF65-F5344CB8AC3E}">
        <p14:creationId xmlns:p14="http://schemas.microsoft.com/office/powerpoint/2010/main" val="2190418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a:t>In previous study, we only used </a:t>
            </a:r>
            <a:r>
              <a:rPr lang="en-US" altLang="ko-KR" dirty="0" smtClean="0"/>
              <a:t>sinogram obtained </a:t>
            </a:r>
            <a:r>
              <a:rPr lang="en-US" altLang="ko-KR" dirty="0"/>
              <a:t>from </a:t>
            </a:r>
            <a:r>
              <a:rPr lang="en-US" altLang="ko-KR" dirty="0" smtClean="0"/>
              <a:t>abdomen region</a:t>
            </a:r>
            <a:endParaRPr lang="en-US" altLang="ko-KR" dirty="0"/>
          </a:p>
        </p:txBody>
      </p:sp>
      <p:grpSp>
        <p:nvGrpSpPr>
          <p:cNvPr id="11" name="그룹 10"/>
          <p:cNvGrpSpPr/>
          <p:nvPr/>
        </p:nvGrpSpPr>
        <p:grpSpPr>
          <a:xfrm>
            <a:off x="819150" y="2141843"/>
            <a:ext cx="7900965" cy="3944119"/>
            <a:chOff x="819150" y="2141843"/>
            <a:chExt cx="7900965" cy="3944119"/>
          </a:xfrm>
        </p:grpSpPr>
        <p:grpSp>
          <p:nvGrpSpPr>
            <p:cNvPr id="10" name="그룹 9"/>
            <p:cNvGrpSpPr/>
            <p:nvPr/>
          </p:nvGrpSpPr>
          <p:grpSpPr>
            <a:xfrm>
              <a:off x="819150" y="2141843"/>
              <a:ext cx="3667125" cy="3944119"/>
              <a:chOff x="819150" y="2141843"/>
              <a:chExt cx="3667125" cy="3944119"/>
            </a:xfrm>
          </p:grpSpPr>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l="12573" t="5024" r="13012" b="10627"/>
              <a:stretch/>
            </p:blipFill>
            <p:spPr>
              <a:xfrm>
                <a:off x="819150" y="2141843"/>
                <a:ext cx="3667125" cy="3688739"/>
              </a:xfrm>
              <a:prstGeom prst="rect">
                <a:avLst/>
              </a:prstGeom>
            </p:spPr>
          </p:pic>
          <p:sp>
            <p:nvSpPr>
              <p:cNvPr id="7" name="TextBox 6"/>
              <p:cNvSpPr txBox="1"/>
              <p:nvPr/>
            </p:nvSpPr>
            <p:spPr>
              <a:xfrm>
                <a:off x="1054101" y="5808963"/>
                <a:ext cx="3197222" cy="276999"/>
              </a:xfrm>
              <a:prstGeom prst="rect">
                <a:avLst/>
              </a:prstGeom>
              <a:noFill/>
            </p:spPr>
            <p:txBody>
              <a:bodyPr wrap="none" rtlCol="0">
                <a:spAutoFit/>
              </a:bodyPr>
              <a:lstStyle/>
              <a:p>
                <a:r>
                  <a:rPr lang="en-US" altLang="ko-KR" sz="1200" dirty="0" smtClean="0"/>
                  <a:t>Fig. 11. Reconstructed image in abdomen region</a:t>
                </a:r>
                <a:endParaRPr lang="ko-KR" altLang="en-US" sz="1200" dirty="0"/>
              </a:p>
            </p:txBody>
          </p:sp>
        </p:grpSp>
        <p:grpSp>
          <p:nvGrpSpPr>
            <p:cNvPr id="9" name="그룹 8"/>
            <p:cNvGrpSpPr/>
            <p:nvPr/>
          </p:nvGrpSpPr>
          <p:grpSpPr>
            <a:xfrm>
              <a:off x="4945867" y="2667001"/>
              <a:ext cx="3774248" cy="3418960"/>
              <a:chOff x="4945867" y="2667001"/>
              <a:chExt cx="3774248" cy="3418960"/>
            </a:xfrm>
          </p:grpSpPr>
          <p:pic>
            <p:nvPicPr>
              <p:cNvPr id="4" name="그림 3"/>
              <p:cNvPicPr>
                <a:picLocks noChangeAspect="1"/>
              </p:cNvPicPr>
              <p:nvPr/>
            </p:nvPicPr>
            <p:blipFill>
              <a:blip r:embed="rId3"/>
              <a:stretch>
                <a:fillRect/>
              </a:stretch>
            </p:blipFill>
            <p:spPr>
              <a:xfrm>
                <a:off x="4945867" y="2667001"/>
                <a:ext cx="3774248" cy="2638424"/>
              </a:xfrm>
              <a:prstGeom prst="rect">
                <a:avLst/>
              </a:prstGeom>
            </p:spPr>
          </p:pic>
          <p:sp>
            <p:nvSpPr>
              <p:cNvPr id="8" name="TextBox 7"/>
              <p:cNvSpPr txBox="1"/>
              <p:nvPr/>
            </p:nvSpPr>
            <p:spPr>
              <a:xfrm>
                <a:off x="5061384" y="5808962"/>
                <a:ext cx="3543214" cy="276999"/>
              </a:xfrm>
              <a:prstGeom prst="rect">
                <a:avLst/>
              </a:prstGeom>
              <a:noFill/>
            </p:spPr>
            <p:txBody>
              <a:bodyPr wrap="none" rtlCol="0">
                <a:spAutoFit/>
              </a:bodyPr>
              <a:lstStyle/>
              <a:p>
                <a:r>
                  <a:rPr lang="en-US" altLang="ko-KR" sz="1200" dirty="0" smtClean="0"/>
                  <a:t>Fig. 12. Volume used for training in the previous study</a:t>
                </a:r>
                <a:endParaRPr lang="ko-KR" altLang="en-US" sz="1200" dirty="0"/>
              </a:p>
            </p:txBody>
          </p:sp>
        </p:grpSp>
      </p:grpSp>
    </p:spTree>
    <p:extLst>
      <p:ext uri="{BB962C8B-B14F-4D97-AF65-F5344CB8AC3E}">
        <p14:creationId xmlns:p14="http://schemas.microsoft.com/office/powerpoint/2010/main" val="2405874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a:t>
            </a:r>
            <a:endParaRPr lang="ko-KR" altLang="en-US" dirty="0"/>
          </a:p>
        </p:txBody>
      </p:sp>
      <p:sp>
        <p:nvSpPr>
          <p:cNvPr id="3" name="내용 개체 틀 2"/>
          <p:cNvSpPr>
            <a:spLocks noGrp="1"/>
          </p:cNvSpPr>
          <p:nvPr>
            <p:ph idx="1"/>
          </p:nvPr>
        </p:nvSpPr>
        <p:spPr/>
        <p:txBody>
          <a:bodyPr/>
          <a:lstStyle/>
          <a:p>
            <a:r>
              <a:rPr lang="en-US" altLang="ko-KR" dirty="0" smtClean="0"/>
              <a:t>In this study, we compared results of trained network using different dataset</a:t>
            </a:r>
          </a:p>
          <a:p>
            <a:pPr lvl="1"/>
            <a:r>
              <a:rPr lang="en-US" altLang="ko-KR" dirty="0" smtClean="0"/>
              <a:t>Abdomen region</a:t>
            </a:r>
          </a:p>
          <a:p>
            <a:pPr lvl="1"/>
            <a:r>
              <a:rPr lang="en-US" altLang="ko-KR" dirty="0" smtClean="0"/>
              <a:t>Pelvic region</a:t>
            </a:r>
          </a:p>
          <a:p>
            <a:pPr lvl="1"/>
            <a:r>
              <a:rPr lang="en-US" altLang="ko-KR" dirty="0" smtClean="0"/>
              <a:t>Chest region</a:t>
            </a:r>
          </a:p>
          <a:p>
            <a:pPr lvl="1"/>
            <a:r>
              <a:rPr lang="en-US" altLang="ko-KR" dirty="0" smtClean="0"/>
              <a:t>Whole body</a:t>
            </a:r>
          </a:p>
        </p:txBody>
      </p:sp>
      <p:pic>
        <p:nvPicPr>
          <p:cNvPr id="4" name="그림 3"/>
          <p:cNvPicPr>
            <a:picLocks noChangeAspect="1"/>
          </p:cNvPicPr>
          <p:nvPr/>
        </p:nvPicPr>
        <p:blipFill>
          <a:blip r:embed="rId3"/>
          <a:stretch>
            <a:fillRect/>
          </a:stretch>
        </p:blipFill>
        <p:spPr>
          <a:xfrm>
            <a:off x="4200525" y="2028825"/>
            <a:ext cx="3688450" cy="3733800"/>
          </a:xfrm>
          <a:prstGeom prst="rect">
            <a:avLst/>
          </a:prstGeom>
        </p:spPr>
      </p:pic>
      <p:sp>
        <p:nvSpPr>
          <p:cNvPr id="5" name="TextBox 4"/>
          <p:cNvSpPr txBox="1"/>
          <p:nvPr/>
        </p:nvSpPr>
        <p:spPr>
          <a:xfrm>
            <a:off x="4765618" y="5766999"/>
            <a:ext cx="2558264" cy="276999"/>
          </a:xfrm>
          <a:prstGeom prst="rect">
            <a:avLst/>
          </a:prstGeom>
          <a:noFill/>
        </p:spPr>
        <p:txBody>
          <a:bodyPr wrap="none" rtlCol="0">
            <a:spAutoFit/>
          </a:bodyPr>
          <a:lstStyle/>
          <a:p>
            <a:r>
              <a:rPr lang="en-US" altLang="ko-KR" sz="1200" dirty="0" smtClean="0"/>
              <a:t>Fig. 13. Volume used for current study</a:t>
            </a:r>
            <a:endParaRPr lang="ko-KR" altLang="en-US" sz="1200" dirty="0"/>
          </a:p>
        </p:txBody>
      </p:sp>
    </p:spTree>
    <p:extLst>
      <p:ext uri="{BB962C8B-B14F-4D97-AF65-F5344CB8AC3E}">
        <p14:creationId xmlns:p14="http://schemas.microsoft.com/office/powerpoint/2010/main" val="653982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Contents</a:t>
            </a:r>
            <a:endParaRPr lang="ko-KR" altLang="en-US" dirty="0"/>
          </a:p>
        </p:txBody>
      </p:sp>
      <p:sp>
        <p:nvSpPr>
          <p:cNvPr id="3" name="내용 개체 틀 2"/>
          <p:cNvSpPr>
            <a:spLocks noGrp="1"/>
          </p:cNvSpPr>
          <p:nvPr>
            <p:ph idx="1"/>
          </p:nvPr>
        </p:nvSpPr>
        <p:spPr/>
        <p:txBody>
          <a:bodyPr/>
          <a:lstStyle/>
          <a:p>
            <a:r>
              <a:rPr lang="en-US" altLang="ko-KR" dirty="0" smtClean="0"/>
              <a:t>Introduction</a:t>
            </a:r>
          </a:p>
          <a:p>
            <a:r>
              <a:rPr lang="en-US" altLang="ko-KR" dirty="0" smtClean="0"/>
              <a:t>Methods</a:t>
            </a:r>
          </a:p>
          <a:p>
            <a:r>
              <a:rPr lang="en-US" altLang="ko-KR" dirty="0" smtClean="0"/>
              <a:t>Results</a:t>
            </a:r>
          </a:p>
          <a:p>
            <a:r>
              <a:rPr lang="en-US" altLang="ko-KR" dirty="0" smtClean="0"/>
              <a:t>Conclusions</a:t>
            </a:r>
          </a:p>
          <a:p>
            <a:r>
              <a:rPr lang="en-US" altLang="ko-KR" dirty="0" smtClean="0"/>
              <a:t>Future works</a:t>
            </a:r>
          </a:p>
        </p:txBody>
      </p:sp>
    </p:spTree>
    <p:extLst>
      <p:ext uri="{BB962C8B-B14F-4D97-AF65-F5344CB8AC3E}">
        <p14:creationId xmlns:p14="http://schemas.microsoft.com/office/powerpoint/2010/main" val="2773629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The networks have same structure, with different learning rate</a:t>
            </a:r>
          </a:p>
          <a:p>
            <a:endParaRPr lang="en-US" altLang="ko-KR" dirty="0"/>
          </a:p>
          <a:p>
            <a:endParaRPr lang="en-US" altLang="ko-KR" dirty="0" smtClean="0"/>
          </a:p>
          <a:p>
            <a:endParaRPr lang="en-US" altLang="ko-KR" dirty="0"/>
          </a:p>
          <a:p>
            <a:endParaRPr lang="en-US" altLang="ko-KR" dirty="0" smtClean="0"/>
          </a:p>
          <a:p>
            <a:endParaRPr lang="en-US" altLang="ko-KR" sz="1050" dirty="0" smtClean="0"/>
          </a:p>
          <a:p>
            <a:r>
              <a:rPr lang="en-US" altLang="ko-KR" dirty="0" smtClean="0"/>
              <a:t>Learning rates did not change while training</a:t>
            </a:r>
          </a:p>
          <a:p>
            <a:r>
              <a:rPr lang="en-US" altLang="ko-KR" dirty="0" smtClean="0"/>
              <a:t>Momentum was 0.1 and weight decay was 0.0001 for all trainings</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2648380691"/>
              </p:ext>
            </p:extLst>
          </p:nvPr>
        </p:nvGraphicFramePr>
        <p:xfrm>
          <a:off x="1524000" y="2206625"/>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03795090"/>
                    </a:ext>
                  </a:extLst>
                </a:gridCol>
                <a:gridCol w="3048000">
                  <a:extLst>
                    <a:ext uri="{9D8B030D-6E8A-4147-A177-3AD203B41FA5}">
                      <a16:colId xmlns:a16="http://schemas.microsoft.com/office/drawing/2014/main" val="4063327348"/>
                    </a:ext>
                  </a:extLst>
                </a:gridCol>
              </a:tblGrid>
              <a:tr h="370840">
                <a:tc>
                  <a:txBody>
                    <a:bodyPr/>
                    <a:lstStyle/>
                    <a:p>
                      <a:pPr algn="ctr" latinLnBrk="1"/>
                      <a:r>
                        <a:rPr lang="en-US" altLang="ko-KR" dirty="0" smtClean="0"/>
                        <a:t>Dataset</a:t>
                      </a:r>
                      <a:endParaRPr lang="ko-KR" altLang="en-US" dirty="0"/>
                    </a:p>
                  </a:txBody>
                  <a:tcPr anchor="ctr"/>
                </a:tc>
                <a:tc>
                  <a:txBody>
                    <a:bodyPr/>
                    <a:lstStyle/>
                    <a:p>
                      <a:pPr algn="ctr" latinLnBrk="1"/>
                      <a:r>
                        <a:rPr lang="en-US" altLang="ko-KR" dirty="0" smtClean="0"/>
                        <a:t>Learning</a:t>
                      </a:r>
                      <a:r>
                        <a:rPr lang="en-US" altLang="ko-KR" baseline="0" dirty="0" smtClean="0"/>
                        <a:t> rate</a:t>
                      </a:r>
                      <a:endParaRPr lang="ko-KR" altLang="en-US" dirty="0"/>
                    </a:p>
                  </a:txBody>
                  <a:tcPr anchor="ctr"/>
                </a:tc>
                <a:extLst>
                  <a:ext uri="{0D108BD9-81ED-4DB2-BD59-A6C34878D82A}">
                    <a16:rowId xmlns:a16="http://schemas.microsoft.com/office/drawing/2014/main" val="2621682844"/>
                  </a:ext>
                </a:extLst>
              </a:tr>
              <a:tr h="370840">
                <a:tc>
                  <a:txBody>
                    <a:bodyPr/>
                    <a:lstStyle/>
                    <a:p>
                      <a:pPr algn="ctr" latinLnBrk="1"/>
                      <a:r>
                        <a:rPr lang="en-US" altLang="ko-KR" dirty="0" smtClean="0"/>
                        <a:t>Chest</a:t>
                      </a:r>
                      <a:r>
                        <a:rPr lang="en-US" altLang="ko-KR" baseline="0" dirty="0" smtClean="0"/>
                        <a:t> region</a:t>
                      </a:r>
                      <a:endParaRPr lang="ko-KR" altLang="en-US" dirty="0"/>
                    </a:p>
                  </a:txBody>
                  <a:tcPr anchor="ctr"/>
                </a:tc>
                <a:tc>
                  <a:txBody>
                    <a:bodyPr/>
                    <a:lstStyle/>
                    <a:p>
                      <a:pPr algn="ctr" latinLnBrk="1"/>
                      <a:r>
                        <a:rPr lang="en-US" altLang="ko-KR" dirty="0" smtClean="0"/>
                        <a:t>0.0001</a:t>
                      </a:r>
                      <a:endParaRPr lang="ko-KR" altLang="en-US" dirty="0"/>
                    </a:p>
                  </a:txBody>
                  <a:tcPr anchor="ctr"/>
                </a:tc>
                <a:extLst>
                  <a:ext uri="{0D108BD9-81ED-4DB2-BD59-A6C34878D82A}">
                    <a16:rowId xmlns:a16="http://schemas.microsoft.com/office/drawing/2014/main" val="378048898"/>
                  </a:ext>
                </a:extLst>
              </a:tr>
              <a:tr h="370840">
                <a:tc>
                  <a:txBody>
                    <a:bodyPr/>
                    <a:lstStyle/>
                    <a:p>
                      <a:pPr algn="ctr" latinLnBrk="1"/>
                      <a:r>
                        <a:rPr lang="en-US" altLang="ko-KR" dirty="0" smtClean="0"/>
                        <a:t>Pelvic</a:t>
                      </a:r>
                      <a:r>
                        <a:rPr lang="en-US" altLang="ko-KR" baseline="0" dirty="0" smtClean="0"/>
                        <a:t> region</a:t>
                      </a:r>
                      <a:endParaRPr lang="ko-KR" altLang="en-US" dirty="0"/>
                    </a:p>
                  </a:txBody>
                  <a:tcPr anchor="ctr"/>
                </a:tc>
                <a:tc>
                  <a:txBody>
                    <a:bodyPr/>
                    <a:lstStyle/>
                    <a:p>
                      <a:pPr algn="ctr" latinLnBrk="1"/>
                      <a:r>
                        <a:rPr lang="en-US" altLang="ko-KR" dirty="0" smtClean="0"/>
                        <a:t>0.0001</a:t>
                      </a:r>
                      <a:endParaRPr lang="ko-KR" altLang="en-US" dirty="0"/>
                    </a:p>
                  </a:txBody>
                  <a:tcPr anchor="ctr"/>
                </a:tc>
                <a:extLst>
                  <a:ext uri="{0D108BD9-81ED-4DB2-BD59-A6C34878D82A}">
                    <a16:rowId xmlns:a16="http://schemas.microsoft.com/office/drawing/2014/main" val="2847116614"/>
                  </a:ext>
                </a:extLst>
              </a:tr>
              <a:tr h="370840">
                <a:tc>
                  <a:txBody>
                    <a:bodyPr/>
                    <a:lstStyle/>
                    <a:p>
                      <a:pPr algn="ctr" latinLnBrk="1"/>
                      <a:r>
                        <a:rPr lang="en-US" altLang="ko-KR" dirty="0" smtClean="0"/>
                        <a:t>Abdomen</a:t>
                      </a:r>
                      <a:r>
                        <a:rPr lang="en-US" altLang="ko-KR" baseline="0" dirty="0" smtClean="0"/>
                        <a:t> region</a:t>
                      </a:r>
                      <a:endParaRPr lang="ko-KR" altLang="en-US" dirty="0"/>
                    </a:p>
                  </a:txBody>
                  <a:tcPr anchor="ctr"/>
                </a:tc>
                <a:tc>
                  <a:txBody>
                    <a:bodyPr/>
                    <a:lstStyle/>
                    <a:p>
                      <a:pPr algn="ctr" latinLnBrk="1"/>
                      <a:r>
                        <a:rPr lang="en-US" altLang="ko-KR" dirty="0" smtClean="0"/>
                        <a:t>0.0005</a:t>
                      </a:r>
                      <a:endParaRPr lang="ko-KR" altLang="en-US" dirty="0"/>
                    </a:p>
                  </a:txBody>
                  <a:tcPr anchor="ctr"/>
                </a:tc>
                <a:extLst>
                  <a:ext uri="{0D108BD9-81ED-4DB2-BD59-A6C34878D82A}">
                    <a16:rowId xmlns:a16="http://schemas.microsoft.com/office/drawing/2014/main" val="2000001013"/>
                  </a:ext>
                </a:extLst>
              </a:tr>
              <a:tr h="370840">
                <a:tc>
                  <a:txBody>
                    <a:bodyPr/>
                    <a:lstStyle/>
                    <a:p>
                      <a:pPr algn="ctr" latinLnBrk="1"/>
                      <a:r>
                        <a:rPr lang="en-US" altLang="ko-KR" dirty="0" smtClean="0"/>
                        <a:t>Whole body</a:t>
                      </a:r>
                      <a:endParaRPr lang="ko-KR" altLang="en-US" dirty="0"/>
                    </a:p>
                  </a:txBody>
                  <a:tcPr anchor="ctr"/>
                </a:tc>
                <a:tc>
                  <a:txBody>
                    <a:bodyPr/>
                    <a:lstStyle/>
                    <a:p>
                      <a:pPr algn="ctr" latinLnBrk="1"/>
                      <a:r>
                        <a:rPr lang="en-US" altLang="ko-KR" dirty="0" smtClean="0"/>
                        <a:t>0.0001</a:t>
                      </a:r>
                      <a:endParaRPr lang="ko-KR" altLang="en-US" dirty="0"/>
                    </a:p>
                  </a:txBody>
                  <a:tcPr anchor="ctr"/>
                </a:tc>
                <a:extLst>
                  <a:ext uri="{0D108BD9-81ED-4DB2-BD59-A6C34878D82A}">
                    <a16:rowId xmlns:a16="http://schemas.microsoft.com/office/drawing/2014/main" val="3243372885"/>
                  </a:ext>
                </a:extLst>
              </a:tr>
            </a:tbl>
          </a:graphicData>
        </a:graphic>
      </p:graphicFrame>
      <p:sp>
        <p:nvSpPr>
          <p:cNvPr id="5" name="TextBox 4"/>
          <p:cNvSpPr txBox="1"/>
          <p:nvPr/>
        </p:nvSpPr>
        <p:spPr>
          <a:xfrm>
            <a:off x="2949536" y="1929626"/>
            <a:ext cx="3244927"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Ⅰ. Learning rates for each training dataset</a:t>
            </a:r>
            <a:endParaRPr lang="ko-KR" altLang="en-US" sz="1200" dirty="0"/>
          </a:p>
        </p:txBody>
      </p:sp>
    </p:spTree>
    <p:extLst>
      <p:ext uri="{BB962C8B-B14F-4D97-AF65-F5344CB8AC3E}">
        <p14:creationId xmlns:p14="http://schemas.microsoft.com/office/powerpoint/2010/main" val="2921193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After training was done, we tested model with following network</a:t>
            </a:r>
          </a:p>
        </p:txBody>
      </p:sp>
      <p:grpSp>
        <p:nvGrpSpPr>
          <p:cNvPr id="6" name="그룹 5"/>
          <p:cNvGrpSpPr/>
          <p:nvPr/>
        </p:nvGrpSpPr>
        <p:grpSpPr>
          <a:xfrm>
            <a:off x="1388732" y="2255944"/>
            <a:ext cx="6366535" cy="3649555"/>
            <a:chOff x="1388732" y="2255944"/>
            <a:chExt cx="6366535" cy="3649555"/>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8732" y="2255944"/>
              <a:ext cx="6366535" cy="3649555"/>
            </a:xfrm>
            <a:prstGeom prst="rect">
              <a:avLst/>
            </a:prstGeom>
          </p:spPr>
        </p:pic>
        <p:sp>
          <p:nvSpPr>
            <p:cNvPr id="5" name="TextBox 4"/>
            <p:cNvSpPr txBox="1"/>
            <p:nvPr/>
          </p:nvSpPr>
          <p:spPr>
            <a:xfrm>
              <a:off x="3228362" y="5295900"/>
              <a:ext cx="2687274" cy="276999"/>
            </a:xfrm>
            <a:prstGeom prst="rect">
              <a:avLst/>
            </a:prstGeom>
            <a:noFill/>
          </p:spPr>
          <p:txBody>
            <a:bodyPr wrap="none" rtlCol="0">
              <a:spAutoFit/>
            </a:bodyPr>
            <a:lstStyle/>
            <a:p>
              <a:r>
                <a:rPr lang="en-US" altLang="ko-KR" sz="1200" dirty="0" smtClean="0"/>
                <a:t>Fig. 14. Structure of network for testing</a:t>
              </a:r>
              <a:endParaRPr lang="ko-KR" altLang="en-US" sz="1200" dirty="0"/>
            </a:p>
          </p:txBody>
        </p:sp>
      </p:grpSp>
    </p:spTree>
    <p:extLst>
      <p:ext uri="{BB962C8B-B14F-4D97-AF65-F5344CB8AC3E}">
        <p14:creationId xmlns:p14="http://schemas.microsoft.com/office/powerpoint/2010/main" val="1068718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sp>
        <p:nvSpPr>
          <p:cNvPr id="3" name="내용 개체 틀 2"/>
          <p:cNvSpPr>
            <a:spLocks noGrp="1"/>
          </p:cNvSpPr>
          <p:nvPr>
            <p:ph idx="1"/>
          </p:nvPr>
        </p:nvSpPr>
        <p:spPr/>
        <p:txBody>
          <a:bodyPr/>
          <a:lstStyle/>
          <a:p>
            <a:r>
              <a:rPr lang="en-US" altLang="ko-KR" dirty="0" smtClean="0"/>
              <a:t>Four different trained network were tested with three sinogram from different region of body</a:t>
            </a:r>
          </a:p>
          <a:p>
            <a:r>
              <a:rPr lang="en-US" altLang="ko-KR" dirty="0" smtClean="0"/>
              <a:t>The results from CNN are compared to interpolation methods(linear, directional)</a:t>
            </a:r>
          </a:p>
          <a:p>
            <a:r>
              <a:rPr lang="en-US" altLang="ko-KR" dirty="0" smtClean="0"/>
              <a:t>Interpolated sinogram were reconstructed using filtered back-projection(FBP) algorithm</a:t>
            </a:r>
          </a:p>
        </p:txBody>
      </p:sp>
    </p:spTree>
    <p:extLst>
      <p:ext uri="{BB962C8B-B14F-4D97-AF65-F5344CB8AC3E}">
        <p14:creationId xmlns:p14="http://schemas.microsoft.com/office/powerpoint/2010/main" val="3351278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sp>
        <p:nvSpPr>
          <p:cNvPr id="3" name="내용 개체 틀 2"/>
          <p:cNvSpPr>
            <a:spLocks noGrp="1"/>
          </p:cNvSpPr>
          <p:nvPr>
            <p:ph idx="1"/>
          </p:nvPr>
        </p:nvSpPr>
        <p:spPr/>
        <p:txBody>
          <a:bodyPr/>
          <a:lstStyle/>
          <a:p>
            <a:r>
              <a:rPr lang="en-US" altLang="ko-KR" dirty="0" smtClean="0"/>
              <a:t>Training errors</a:t>
            </a:r>
            <a:endParaRPr lang="ko-KR" altLang="en-US" dirty="0"/>
          </a:p>
        </p:txBody>
      </p:sp>
      <p:grpSp>
        <p:nvGrpSpPr>
          <p:cNvPr id="12" name="그룹 11"/>
          <p:cNvGrpSpPr/>
          <p:nvPr/>
        </p:nvGrpSpPr>
        <p:grpSpPr>
          <a:xfrm>
            <a:off x="105234" y="1831053"/>
            <a:ext cx="4276266" cy="3836172"/>
            <a:chOff x="105234" y="1831053"/>
            <a:chExt cx="4276266" cy="3836172"/>
          </a:xfrm>
        </p:grpSpPr>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4828" t="1739" r="6627"/>
            <a:stretch/>
          </p:blipFill>
          <p:spPr>
            <a:xfrm>
              <a:off x="105234" y="1831053"/>
              <a:ext cx="4276266" cy="3559174"/>
            </a:xfrm>
            <a:prstGeom prst="rect">
              <a:avLst/>
            </a:prstGeom>
          </p:spPr>
        </p:pic>
        <p:sp>
          <p:nvSpPr>
            <p:cNvPr id="9" name="TextBox 8"/>
            <p:cNvSpPr txBox="1"/>
            <p:nvPr/>
          </p:nvSpPr>
          <p:spPr>
            <a:xfrm>
              <a:off x="617312" y="5390226"/>
              <a:ext cx="3252109" cy="276999"/>
            </a:xfrm>
            <a:prstGeom prst="rect">
              <a:avLst/>
            </a:prstGeom>
            <a:noFill/>
          </p:spPr>
          <p:txBody>
            <a:bodyPr wrap="none" rtlCol="0">
              <a:spAutoFit/>
            </a:bodyPr>
            <a:lstStyle/>
            <a:p>
              <a:r>
                <a:rPr lang="en-US" altLang="ko-KR" sz="1200" dirty="0" smtClean="0"/>
                <a:t>Fig. 15. Training error using whole body sinogram</a:t>
              </a:r>
              <a:endParaRPr lang="ko-KR" altLang="en-US" sz="1200" dirty="0"/>
            </a:p>
          </p:txBody>
        </p:sp>
      </p:grpSp>
      <p:grpSp>
        <p:nvGrpSpPr>
          <p:cNvPr id="11" name="그룹 10"/>
          <p:cNvGrpSpPr/>
          <p:nvPr/>
        </p:nvGrpSpPr>
        <p:grpSpPr>
          <a:xfrm>
            <a:off x="4657725" y="1831053"/>
            <a:ext cx="4286250" cy="3836172"/>
            <a:chOff x="4657725" y="1831053"/>
            <a:chExt cx="4286250" cy="3836172"/>
          </a:xfrm>
        </p:grpSpPr>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l="4072" t="2860" r="8189"/>
            <a:stretch/>
          </p:blipFill>
          <p:spPr>
            <a:xfrm>
              <a:off x="4657725" y="1831053"/>
              <a:ext cx="4286250" cy="3559174"/>
            </a:xfrm>
            <a:prstGeom prst="rect">
              <a:avLst/>
            </a:prstGeom>
          </p:spPr>
        </p:pic>
        <p:sp>
          <p:nvSpPr>
            <p:cNvPr id="10" name="TextBox 9"/>
            <p:cNvSpPr txBox="1"/>
            <p:nvPr/>
          </p:nvSpPr>
          <p:spPr>
            <a:xfrm>
              <a:off x="5373632" y="5390226"/>
              <a:ext cx="2854436" cy="276999"/>
            </a:xfrm>
            <a:prstGeom prst="rect">
              <a:avLst/>
            </a:prstGeom>
            <a:noFill/>
          </p:spPr>
          <p:txBody>
            <a:bodyPr wrap="none" rtlCol="0">
              <a:spAutoFit/>
            </a:bodyPr>
            <a:lstStyle/>
            <a:p>
              <a:r>
                <a:rPr lang="en-US" altLang="ko-KR" sz="1200" dirty="0" smtClean="0"/>
                <a:t>Fig. 16. Training error using chest sinogram</a:t>
              </a:r>
              <a:endParaRPr lang="ko-KR" altLang="en-US" sz="1200" dirty="0"/>
            </a:p>
          </p:txBody>
        </p:sp>
      </p:grpSp>
    </p:spTree>
    <p:extLst>
      <p:ext uri="{BB962C8B-B14F-4D97-AF65-F5344CB8AC3E}">
        <p14:creationId xmlns:p14="http://schemas.microsoft.com/office/powerpoint/2010/main" val="392398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sp>
        <p:nvSpPr>
          <p:cNvPr id="3" name="내용 개체 틀 2"/>
          <p:cNvSpPr>
            <a:spLocks noGrp="1"/>
          </p:cNvSpPr>
          <p:nvPr>
            <p:ph idx="1"/>
          </p:nvPr>
        </p:nvSpPr>
        <p:spPr/>
        <p:txBody>
          <a:bodyPr/>
          <a:lstStyle/>
          <a:p>
            <a:r>
              <a:rPr lang="en-US" altLang="ko-KR" dirty="0"/>
              <a:t>Training </a:t>
            </a:r>
            <a:r>
              <a:rPr lang="en-US" altLang="ko-KR" dirty="0" smtClean="0"/>
              <a:t>errors</a:t>
            </a:r>
            <a:endParaRPr lang="ko-KR" altLang="en-US" dirty="0"/>
          </a:p>
        </p:txBody>
      </p:sp>
      <p:grpSp>
        <p:nvGrpSpPr>
          <p:cNvPr id="9" name="그룹 8"/>
          <p:cNvGrpSpPr/>
          <p:nvPr/>
        </p:nvGrpSpPr>
        <p:grpSpPr>
          <a:xfrm>
            <a:off x="465281" y="1873016"/>
            <a:ext cx="4029075" cy="3517211"/>
            <a:chOff x="523875" y="1873016"/>
            <a:chExt cx="4029075" cy="3517211"/>
          </a:xfrm>
        </p:grpSpPr>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l="2513" t="1781" r="7411"/>
            <a:stretch/>
          </p:blipFill>
          <p:spPr>
            <a:xfrm>
              <a:off x="523875" y="1873016"/>
              <a:ext cx="4029075" cy="3294961"/>
            </a:xfrm>
            <a:prstGeom prst="rect">
              <a:avLst/>
            </a:prstGeom>
          </p:spPr>
        </p:pic>
        <p:sp>
          <p:nvSpPr>
            <p:cNvPr id="7" name="TextBox 6"/>
            <p:cNvSpPr txBox="1"/>
            <p:nvPr/>
          </p:nvSpPr>
          <p:spPr>
            <a:xfrm>
              <a:off x="1096704" y="5113228"/>
              <a:ext cx="2883418" cy="276999"/>
            </a:xfrm>
            <a:prstGeom prst="rect">
              <a:avLst/>
            </a:prstGeom>
            <a:noFill/>
          </p:spPr>
          <p:txBody>
            <a:bodyPr wrap="none" rtlCol="0">
              <a:spAutoFit/>
            </a:bodyPr>
            <a:lstStyle/>
            <a:p>
              <a:r>
                <a:rPr lang="en-US" altLang="ko-KR" sz="1200" dirty="0" smtClean="0"/>
                <a:t>Fig. 17. Training error using pelvic sinogram</a:t>
              </a:r>
              <a:endParaRPr lang="ko-KR" altLang="en-US" sz="1200" dirty="0"/>
            </a:p>
          </p:txBody>
        </p:sp>
      </p:grpSp>
      <p:grpSp>
        <p:nvGrpSpPr>
          <p:cNvPr id="10" name="그룹 9"/>
          <p:cNvGrpSpPr/>
          <p:nvPr/>
        </p:nvGrpSpPr>
        <p:grpSpPr>
          <a:xfrm>
            <a:off x="4753459" y="1870926"/>
            <a:ext cx="3962400" cy="3519300"/>
            <a:chOff x="4753459" y="1870926"/>
            <a:chExt cx="3962400" cy="3519300"/>
          </a:xfrm>
        </p:grpSpPr>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l="4286" t="2619" r="7857"/>
            <a:stretch/>
          </p:blipFill>
          <p:spPr>
            <a:xfrm>
              <a:off x="4753459" y="1870926"/>
              <a:ext cx="3962400" cy="3293946"/>
            </a:xfrm>
            <a:prstGeom prst="rect">
              <a:avLst/>
            </a:prstGeom>
          </p:spPr>
        </p:pic>
        <p:sp>
          <p:nvSpPr>
            <p:cNvPr id="8" name="TextBox 7"/>
            <p:cNvSpPr txBox="1"/>
            <p:nvPr/>
          </p:nvSpPr>
          <p:spPr>
            <a:xfrm>
              <a:off x="5175931" y="5113227"/>
              <a:ext cx="3117456" cy="276999"/>
            </a:xfrm>
            <a:prstGeom prst="rect">
              <a:avLst/>
            </a:prstGeom>
            <a:noFill/>
          </p:spPr>
          <p:txBody>
            <a:bodyPr wrap="none" rtlCol="0">
              <a:spAutoFit/>
            </a:bodyPr>
            <a:lstStyle/>
            <a:p>
              <a:r>
                <a:rPr lang="en-US" altLang="ko-KR" sz="1200" dirty="0" smtClean="0"/>
                <a:t>Fig. 18. Training error using abdomen sinogram</a:t>
              </a:r>
              <a:endParaRPr lang="ko-KR" altLang="en-US" sz="1200" dirty="0"/>
            </a:p>
          </p:txBody>
        </p:sp>
      </p:grpSp>
    </p:spTree>
    <p:extLst>
      <p:ext uri="{BB962C8B-B14F-4D97-AF65-F5344CB8AC3E}">
        <p14:creationId xmlns:p14="http://schemas.microsoft.com/office/powerpoint/2010/main" val="110324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sp>
        <p:nvSpPr>
          <p:cNvPr id="5" name="TextBox 4"/>
          <p:cNvSpPr txBox="1"/>
          <p:nvPr/>
        </p:nvSpPr>
        <p:spPr>
          <a:xfrm>
            <a:off x="528637" y="5804200"/>
            <a:ext cx="8086725" cy="461665"/>
          </a:xfrm>
          <a:prstGeom prst="rect">
            <a:avLst/>
          </a:prstGeom>
          <a:noFill/>
        </p:spPr>
        <p:txBody>
          <a:bodyPr wrap="square" rtlCol="0">
            <a:spAutoFit/>
          </a:bodyPr>
          <a:lstStyle/>
          <a:p>
            <a:pPr algn="ctr"/>
            <a:r>
              <a:rPr lang="en-US" altLang="ko-KR" sz="1200" dirty="0" smtClean="0"/>
              <a:t>Fig. 19. (a) Ground truth sinogram, (b) linear interpolated sinogram, (c) directional interpolated sinogram, (d) deep interpolated sinogram using chest dataset, and (e) deep interpolated sinogram using whole body dataset </a:t>
            </a:r>
            <a:endParaRPr lang="ko-KR" altLang="en-US" sz="1200" dirty="0"/>
          </a:p>
        </p:txBody>
      </p:sp>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9674" y="943396"/>
            <a:ext cx="6724650" cy="4860804"/>
          </a:xfrm>
          <a:prstGeom prst="rect">
            <a:avLst/>
          </a:prstGeom>
        </p:spPr>
      </p:pic>
    </p:spTree>
    <p:extLst>
      <p:ext uri="{BB962C8B-B14F-4D97-AF65-F5344CB8AC3E}">
        <p14:creationId xmlns:p14="http://schemas.microsoft.com/office/powerpoint/2010/main" val="4212313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5" name="내용 개체 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7788" y="976614"/>
            <a:ext cx="7148424" cy="4775200"/>
          </a:xfrm>
        </p:spPr>
      </p:pic>
      <p:sp>
        <p:nvSpPr>
          <p:cNvPr id="4" name="TextBox 3"/>
          <p:cNvSpPr txBox="1"/>
          <p:nvPr/>
        </p:nvSpPr>
        <p:spPr>
          <a:xfrm>
            <a:off x="528636" y="5751814"/>
            <a:ext cx="8267700" cy="461665"/>
          </a:xfrm>
          <a:prstGeom prst="rect">
            <a:avLst/>
          </a:prstGeom>
          <a:noFill/>
        </p:spPr>
        <p:txBody>
          <a:bodyPr wrap="square" rtlCol="0">
            <a:spAutoFit/>
          </a:bodyPr>
          <a:lstStyle/>
          <a:p>
            <a:pPr algn="ctr"/>
            <a:r>
              <a:rPr lang="en-US" altLang="ko-KR" sz="1200" dirty="0" smtClean="0"/>
              <a:t>Fig. 20. Expansion of red-boxed regions in (a) Ground truth sinogram, (b) linear interpolated sinogram, (c) directional interpolated sinogram, (d) deep interpolated sinogram using chest dataset, and (e) deep interpolated sinogram using whole body dataset </a:t>
            </a:r>
            <a:endParaRPr lang="ko-KR" altLang="en-US" sz="1200" dirty="0"/>
          </a:p>
        </p:txBody>
      </p:sp>
    </p:spTree>
    <p:extLst>
      <p:ext uri="{BB962C8B-B14F-4D97-AF65-F5344CB8AC3E}">
        <p14:creationId xmlns:p14="http://schemas.microsoft.com/office/powerpoint/2010/main" val="157275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sp>
        <p:nvSpPr>
          <p:cNvPr id="5" name="TextBox 4"/>
          <p:cNvSpPr txBox="1"/>
          <p:nvPr/>
        </p:nvSpPr>
        <p:spPr>
          <a:xfrm>
            <a:off x="528636" y="5751814"/>
            <a:ext cx="8267700" cy="461665"/>
          </a:xfrm>
          <a:prstGeom prst="rect">
            <a:avLst/>
          </a:prstGeom>
          <a:noFill/>
        </p:spPr>
        <p:txBody>
          <a:bodyPr wrap="square" rtlCol="0">
            <a:spAutoFit/>
          </a:bodyPr>
          <a:lstStyle/>
          <a:p>
            <a:pPr algn="ctr"/>
            <a:r>
              <a:rPr lang="en-US" altLang="ko-KR" sz="1200" dirty="0" smtClean="0"/>
              <a:t>Fig. 21. Reconstructed image of (a) Ground truth sinogram, (b) linear interpolated sinogram, (c) directional interpolated sinogram, (d) deep interpolated sinogram using chest region dataset, and (e) deep interpolated sinogram using whole body dataset </a:t>
            </a:r>
            <a:endParaRPr lang="ko-KR" altLang="en-US" sz="1200" dirty="0"/>
          </a:p>
        </p:txBody>
      </p:sp>
      <p:pic>
        <p:nvPicPr>
          <p:cNvPr id="7" name="내용 개체 틀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135" y="976614"/>
            <a:ext cx="7163730" cy="4775200"/>
          </a:xfrm>
        </p:spPr>
      </p:pic>
    </p:spTree>
    <p:extLst>
      <p:ext uri="{BB962C8B-B14F-4D97-AF65-F5344CB8AC3E}">
        <p14:creationId xmlns:p14="http://schemas.microsoft.com/office/powerpoint/2010/main" val="2507241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5266" y="1130300"/>
            <a:ext cx="5873467" cy="4775200"/>
          </a:xfrm>
        </p:spPr>
      </p:pic>
      <p:sp>
        <p:nvSpPr>
          <p:cNvPr id="5" name="TextBox 4"/>
          <p:cNvSpPr txBox="1"/>
          <p:nvPr/>
        </p:nvSpPr>
        <p:spPr>
          <a:xfrm>
            <a:off x="3221180" y="5905500"/>
            <a:ext cx="2701637" cy="276999"/>
          </a:xfrm>
          <a:prstGeom prst="rect">
            <a:avLst/>
          </a:prstGeom>
          <a:noFill/>
        </p:spPr>
        <p:txBody>
          <a:bodyPr wrap="none" rtlCol="0">
            <a:spAutoFit/>
          </a:bodyPr>
          <a:lstStyle/>
          <a:p>
            <a:r>
              <a:rPr lang="en-US" altLang="ko-KR" sz="1200" dirty="0" smtClean="0"/>
              <a:t>Fig. 22. Line profiles of red-line in Fig. 21</a:t>
            </a:r>
            <a:endParaRPr lang="ko-KR" altLang="en-US" sz="1200" dirty="0"/>
          </a:p>
        </p:txBody>
      </p:sp>
    </p:spTree>
    <p:extLst>
      <p:ext uri="{BB962C8B-B14F-4D97-AF65-F5344CB8AC3E}">
        <p14:creationId xmlns:p14="http://schemas.microsoft.com/office/powerpoint/2010/main" val="47760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graphicFrame>
        <p:nvGraphicFramePr>
          <p:cNvPr id="5" name="내용 개체 틀 3"/>
          <p:cNvGraphicFramePr>
            <a:graphicFrameLocks/>
          </p:cNvGraphicFramePr>
          <p:nvPr>
            <p:extLst>
              <p:ext uri="{D42A27DB-BD31-4B8C-83A1-F6EECF244321}">
                <p14:modId xmlns:p14="http://schemas.microsoft.com/office/powerpoint/2010/main" val="2081648368"/>
              </p:ext>
            </p:extLst>
          </p:nvPr>
        </p:nvGraphicFramePr>
        <p:xfrm>
          <a:off x="1795463" y="1606550"/>
          <a:ext cx="5405439" cy="1854200"/>
        </p:xfrm>
        <a:graphic>
          <a:graphicData uri="http://schemas.openxmlformats.org/drawingml/2006/table">
            <a:tbl>
              <a:tblPr firstRow="1" bandRow="1">
                <a:tableStyleId>{5C22544A-7EE6-4342-B048-85BDC9FD1C3A}</a:tableStyleId>
              </a:tblPr>
              <a:tblGrid>
                <a:gridCol w="2300287">
                  <a:extLst>
                    <a:ext uri="{9D8B030D-6E8A-4147-A177-3AD203B41FA5}">
                      <a16:colId xmlns:a16="http://schemas.microsoft.com/office/drawing/2014/main" val="1533934976"/>
                    </a:ext>
                  </a:extLst>
                </a:gridCol>
                <a:gridCol w="1552576">
                  <a:extLst>
                    <a:ext uri="{9D8B030D-6E8A-4147-A177-3AD203B41FA5}">
                      <a16:colId xmlns:a16="http://schemas.microsoft.com/office/drawing/2014/main" val="154163441"/>
                    </a:ext>
                  </a:extLst>
                </a:gridCol>
                <a:gridCol w="1552576">
                  <a:extLst>
                    <a:ext uri="{9D8B030D-6E8A-4147-A177-3AD203B41FA5}">
                      <a16:colId xmlns:a16="http://schemas.microsoft.com/office/drawing/2014/main" val="4081483524"/>
                    </a:ext>
                  </a:extLst>
                </a:gridCol>
              </a:tblGrid>
              <a:tr h="370840">
                <a:tc>
                  <a:txBody>
                    <a:bodyPr/>
                    <a:lstStyle/>
                    <a:p>
                      <a:pP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0.008940</a:t>
                      </a:r>
                      <a:endParaRPr lang="ko-KR" altLang="en-US" dirty="0"/>
                    </a:p>
                  </a:txBody>
                  <a:tcPr anchor="ctr"/>
                </a:tc>
                <a:tc>
                  <a:txBody>
                    <a:bodyPr/>
                    <a:lstStyle/>
                    <a:p>
                      <a:pPr algn="ctr" latinLnBrk="1"/>
                      <a:r>
                        <a:rPr lang="en-US" altLang="ko-KR" dirty="0" smtClean="0"/>
                        <a:t>40.972776</a:t>
                      </a:r>
                    </a:p>
                  </a:txBody>
                  <a:tcPr anchor="ctr"/>
                </a:tc>
                <a:extLst>
                  <a:ext uri="{0D108BD9-81ED-4DB2-BD59-A6C34878D82A}">
                    <a16:rowId xmlns:a16="http://schemas.microsoft.com/office/drawing/2014/main" val="2227860797"/>
                  </a:ext>
                </a:extLst>
              </a:tr>
              <a:tr h="370840">
                <a:tc>
                  <a:txBody>
                    <a:bodyPr/>
                    <a:lstStyle/>
                    <a:p>
                      <a:pPr latinLnBrk="1"/>
                      <a:r>
                        <a:rPr lang="en-US" altLang="ko-KR" baseline="0" dirty="0" smtClean="0"/>
                        <a:t>Chest region dataset</a:t>
                      </a:r>
                      <a:endParaRPr lang="ko-KR" altLang="en-US" dirty="0"/>
                    </a:p>
                  </a:txBody>
                  <a:tcPr anchor="ctr"/>
                </a:tc>
                <a:tc>
                  <a:txBody>
                    <a:bodyPr/>
                    <a:lstStyle/>
                    <a:p>
                      <a:pPr algn="ctr" latinLnBrk="1"/>
                      <a:r>
                        <a:rPr lang="en-US" altLang="ko-KR" dirty="0" smtClean="0"/>
                        <a:t>0.010569 </a:t>
                      </a:r>
                      <a:endParaRPr lang="ko-KR" altLang="en-US" dirty="0"/>
                    </a:p>
                  </a:txBody>
                  <a:tcPr anchor="ctr"/>
                </a:tc>
                <a:tc>
                  <a:txBody>
                    <a:bodyPr/>
                    <a:lstStyle/>
                    <a:p>
                      <a:pPr algn="ctr" latinLnBrk="1"/>
                      <a:r>
                        <a:rPr lang="en-US" altLang="ko-KR" dirty="0" smtClean="0"/>
                        <a:t>39.519523 </a:t>
                      </a:r>
                      <a:endParaRPr lang="ko-KR" altLang="en-US" dirty="0"/>
                    </a:p>
                  </a:txBody>
                  <a:tcPr anchor="ctr"/>
                </a:tc>
                <a:extLst>
                  <a:ext uri="{0D108BD9-81ED-4DB2-BD59-A6C34878D82A}">
                    <a16:rowId xmlns:a16="http://schemas.microsoft.com/office/drawing/2014/main" val="4288192596"/>
                  </a:ext>
                </a:extLst>
              </a:tr>
              <a:tr h="370840">
                <a:tc>
                  <a:txBody>
                    <a:bodyPr/>
                    <a:lstStyle/>
                    <a:p>
                      <a:pPr latinLnBrk="1"/>
                      <a:r>
                        <a:rPr lang="en-US" altLang="ko-KR" dirty="0" smtClean="0"/>
                        <a:t>Linear</a:t>
                      </a:r>
                      <a:endParaRPr lang="ko-KR" altLang="en-US" dirty="0"/>
                    </a:p>
                  </a:txBody>
                  <a:tcPr anchor="ctr"/>
                </a:tc>
                <a:tc>
                  <a:txBody>
                    <a:bodyPr/>
                    <a:lstStyle/>
                    <a:p>
                      <a:pPr algn="ctr" latinLnBrk="1"/>
                      <a:r>
                        <a:rPr lang="en-US" altLang="ko-KR" dirty="0" smtClean="0"/>
                        <a:t>0.019772</a:t>
                      </a:r>
                    </a:p>
                  </a:txBody>
                  <a:tcPr anchor="ctr"/>
                </a:tc>
                <a:tc>
                  <a:txBody>
                    <a:bodyPr/>
                    <a:lstStyle/>
                    <a:p>
                      <a:pPr algn="ctr" latinLnBrk="1"/>
                      <a:r>
                        <a:rPr lang="en-US" altLang="ko-KR" dirty="0" smtClean="0"/>
                        <a:t>34.079055</a:t>
                      </a:r>
                      <a:endParaRPr lang="ko-KR" altLang="en-US" dirty="0"/>
                    </a:p>
                  </a:txBody>
                  <a:tcPr anchor="ctr"/>
                </a:tc>
                <a:extLst>
                  <a:ext uri="{0D108BD9-81ED-4DB2-BD59-A6C34878D82A}">
                    <a16:rowId xmlns:a16="http://schemas.microsoft.com/office/drawing/2014/main" val="1189978226"/>
                  </a:ext>
                </a:extLst>
              </a:tr>
              <a:tr h="370840">
                <a:tc>
                  <a:txBody>
                    <a:bodyPr/>
                    <a:lstStyle/>
                    <a:p>
                      <a:pPr latinLnBrk="1"/>
                      <a:r>
                        <a:rPr lang="en-US" altLang="ko-KR" dirty="0" smtClean="0"/>
                        <a:t>Directional</a:t>
                      </a:r>
                      <a:endParaRPr lang="ko-KR" altLang="en-US" dirty="0"/>
                    </a:p>
                  </a:txBody>
                  <a:tcPr anchor="ctr"/>
                </a:tc>
                <a:tc>
                  <a:txBody>
                    <a:bodyPr/>
                    <a:lstStyle/>
                    <a:p>
                      <a:pPr algn="ctr" latinLnBrk="1"/>
                      <a:r>
                        <a:rPr lang="en-US" altLang="ko-KR" dirty="0" smtClean="0"/>
                        <a:t>0.036504</a:t>
                      </a:r>
                    </a:p>
                  </a:txBody>
                  <a:tcPr anchor="ctr"/>
                </a:tc>
                <a:tc>
                  <a:txBody>
                    <a:bodyPr/>
                    <a:lstStyle/>
                    <a:p>
                      <a:pPr algn="ctr" latinLnBrk="1"/>
                      <a:r>
                        <a:rPr lang="en-US" altLang="ko-KR" dirty="0" smtClean="0"/>
                        <a:t>28.753100</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6" name="TextBox 5"/>
          <p:cNvSpPr txBox="1"/>
          <p:nvPr/>
        </p:nvSpPr>
        <p:spPr>
          <a:xfrm>
            <a:off x="2312070" y="1329551"/>
            <a:ext cx="4372223"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Ⅱ. Quantitative comparison results of pelvic region sinogram</a:t>
            </a:r>
            <a:endParaRPr lang="ko-KR" altLang="en-US" sz="1200" dirty="0"/>
          </a:p>
        </p:txBody>
      </p:sp>
      <p:graphicFrame>
        <p:nvGraphicFramePr>
          <p:cNvPr id="7" name="내용 개체 틀 3"/>
          <p:cNvGraphicFramePr>
            <a:graphicFrameLocks/>
          </p:cNvGraphicFramePr>
          <p:nvPr>
            <p:extLst>
              <p:ext uri="{D42A27DB-BD31-4B8C-83A1-F6EECF244321}">
                <p14:modId xmlns:p14="http://schemas.microsoft.com/office/powerpoint/2010/main" val="1533053443"/>
              </p:ext>
            </p:extLst>
          </p:nvPr>
        </p:nvGraphicFramePr>
        <p:xfrm>
          <a:off x="1795461" y="3774299"/>
          <a:ext cx="5405439" cy="1854200"/>
        </p:xfrm>
        <a:graphic>
          <a:graphicData uri="http://schemas.openxmlformats.org/drawingml/2006/table">
            <a:tbl>
              <a:tblPr firstRow="1" bandRow="1">
                <a:tableStyleId>{5C22544A-7EE6-4342-B048-85BDC9FD1C3A}</a:tableStyleId>
              </a:tblPr>
              <a:tblGrid>
                <a:gridCol w="2300287">
                  <a:extLst>
                    <a:ext uri="{9D8B030D-6E8A-4147-A177-3AD203B41FA5}">
                      <a16:colId xmlns:a16="http://schemas.microsoft.com/office/drawing/2014/main" val="1533934976"/>
                    </a:ext>
                  </a:extLst>
                </a:gridCol>
                <a:gridCol w="1552576">
                  <a:extLst>
                    <a:ext uri="{9D8B030D-6E8A-4147-A177-3AD203B41FA5}">
                      <a16:colId xmlns:a16="http://schemas.microsoft.com/office/drawing/2014/main" val="154163441"/>
                    </a:ext>
                  </a:extLst>
                </a:gridCol>
                <a:gridCol w="1552576">
                  <a:extLst>
                    <a:ext uri="{9D8B030D-6E8A-4147-A177-3AD203B41FA5}">
                      <a16:colId xmlns:a16="http://schemas.microsoft.com/office/drawing/2014/main" val="4081483524"/>
                    </a:ext>
                  </a:extLst>
                </a:gridCol>
              </a:tblGrid>
              <a:tr h="370840">
                <a:tc>
                  <a:txBody>
                    <a:bodyPr/>
                    <a:lstStyle/>
                    <a:p>
                      <a:pP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0.000176</a:t>
                      </a:r>
                      <a:endParaRPr lang="ko-KR" altLang="en-US" dirty="0"/>
                    </a:p>
                  </a:txBody>
                  <a:tcPr anchor="ctr"/>
                </a:tc>
                <a:tc>
                  <a:txBody>
                    <a:bodyPr/>
                    <a:lstStyle/>
                    <a:p>
                      <a:pPr algn="ctr" latinLnBrk="1"/>
                      <a:r>
                        <a:rPr lang="en-US" altLang="ko-KR" dirty="0" smtClean="0"/>
                        <a:t>75.075560 </a:t>
                      </a:r>
                    </a:p>
                  </a:txBody>
                  <a:tcPr anchor="ctr"/>
                </a:tc>
                <a:extLst>
                  <a:ext uri="{0D108BD9-81ED-4DB2-BD59-A6C34878D82A}">
                    <a16:rowId xmlns:a16="http://schemas.microsoft.com/office/drawing/2014/main" val="2227860797"/>
                  </a:ext>
                </a:extLst>
              </a:tr>
              <a:tr h="370840">
                <a:tc>
                  <a:txBody>
                    <a:bodyPr/>
                    <a:lstStyle/>
                    <a:p>
                      <a:pPr latinLnBrk="1"/>
                      <a:r>
                        <a:rPr lang="en-US" altLang="ko-KR" baseline="0" dirty="0" smtClean="0"/>
                        <a:t>Chest region dataset</a:t>
                      </a:r>
                      <a:endParaRPr lang="ko-KR" altLang="en-US" dirty="0"/>
                    </a:p>
                  </a:txBody>
                  <a:tcPr anchor="ctr"/>
                </a:tc>
                <a:tc>
                  <a:txBody>
                    <a:bodyPr/>
                    <a:lstStyle/>
                    <a:p>
                      <a:pPr algn="ctr" latinLnBrk="1"/>
                      <a:r>
                        <a:rPr lang="en-US" altLang="ko-KR" dirty="0" smtClean="0"/>
                        <a:t>0.000200</a:t>
                      </a:r>
                      <a:endParaRPr lang="ko-KR" altLang="en-US" dirty="0"/>
                    </a:p>
                  </a:txBody>
                  <a:tcPr anchor="ctr"/>
                </a:tc>
                <a:tc>
                  <a:txBody>
                    <a:bodyPr/>
                    <a:lstStyle/>
                    <a:p>
                      <a:pPr algn="ctr" latinLnBrk="1"/>
                      <a:r>
                        <a:rPr lang="en-US" altLang="ko-KR" dirty="0" smtClean="0"/>
                        <a:t>73.969920 </a:t>
                      </a:r>
                      <a:endParaRPr lang="ko-KR" altLang="en-US" dirty="0"/>
                    </a:p>
                  </a:txBody>
                  <a:tcPr anchor="ctr"/>
                </a:tc>
                <a:extLst>
                  <a:ext uri="{0D108BD9-81ED-4DB2-BD59-A6C34878D82A}">
                    <a16:rowId xmlns:a16="http://schemas.microsoft.com/office/drawing/2014/main" val="4288192596"/>
                  </a:ext>
                </a:extLst>
              </a:tr>
              <a:tr h="370840">
                <a:tc>
                  <a:txBody>
                    <a:bodyPr/>
                    <a:lstStyle/>
                    <a:p>
                      <a:pPr latinLnBrk="1"/>
                      <a:r>
                        <a:rPr lang="en-US" altLang="ko-KR" dirty="0" smtClean="0"/>
                        <a:t>Linear</a:t>
                      </a:r>
                      <a:endParaRPr lang="ko-KR" altLang="en-US" dirty="0"/>
                    </a:p>
                  </a:txBody>
                  <a:tcPr anchor="ctr"/>
                </a:tc>
                <a:tc>
                  <a:txBody>
                    <a:bodyPr/>
                    <a:lstStyle/>
                    <a:p>
                      <a:pPr algn="ctr" latinLnBrk="1"/>
                      <a:r>
                        <a:rPr lang="en-US" altLang="ko-KR" dirty="0" smtClean="0"/>
                        <a:t>0.000506</a:t>
                      </a:r>
                    </a:p>
                  </a:txBody>
                  <a:tcPr anchor="ctr"/>
                </a:tc>
                <a:tc>
                  <a:txBody>
                    <a:bodyPr/>
                    <a:lstStyle/>
                    <a:p>
                      <a:pPr algn="ctr" latinLnBrk="1"/>
                      <a:r>
                        <a:rPr lang="en-US" altLang="ko-KR" dirty="0" smtClean="0"/>
                        <a:t>65.918773</a:t>
                      </a:r>
                      <a:endParaRPr lang="ko-KR" altLang="en-US" dirty="0"/>
                    </a:p>
                  </a:txBody>
                  <a:tcPr anchor="ctr"/>
                </a:tc>
                <a:extLst>
                  <a:ext uri="{0D108BD9-81ED-4DB2-BD59-A6C34878D82A}">
                    <a16:rowId xmlns:a16="http://schemas.microsoft.com/office/drawing/2014/main" val="1189978226"/>
                  </a:ext>
                </a:extLst>
              </a:tr>
              <a:tr h="370840">
                <a:tc>
                  <a:txBody>
                    <a:bodyPr/>
                    <a:lstStyle/>
                    <a:p>
                      <a:pPr latinLnBrk="1"/>
                      <a:r>
                        <a:rPr lang="en-US" altLang="ko-KR" dirty="0" smtClean="0"/>
                        <a:t>Directional</a:t>
                      </a:r>
                      <a:endParaRPr lang="ko-KR" altLang="en-US" dirty="0"/>
                    </a:p>
                  </a:txBody>
                  <a:tcPr anchor="ctr"/>
                </a:tc>
                <a:tc>
                  <a:txBody>
                    <a:bodyPr/>
                    <a:lstStyle/>
                    <a:p>
                      <a:pPr algn="ctr" latinLnBrk="1"/>
                      <a:r>
                        <a:rPr lang="en-US" altLang="ko-KR" dirty="0" smtClean="0"/>
                        <a:t>0.000896</a:t>
                      </a:r>
                    </a:p>
                  </a:txBody>
                  <a:tcPr anchor="ctr"/>
                </a:tc>
                <a:tc>
                  <a:txBody>
                    <a:bodyPr/>
                    <a:lstStyle/>
                    <a:p>
                      <a:pPr algn="ctr" latinLnBrk="1"/>
                      <a:r>
                        <a:rPr lang="en-US" altLang="ko-KR" dirty="0" smtClean="0"/>
                        <a:t>60.958678</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8" name="TextBox 7"/>
          <p:cNvSpPr txBox="1"/>
          <p:nvPr/>
        </p:nvSpPr>
        <p:spPr>
          <a:xfrm>
            <a:off x="1982150" y="3539351"/>
            <a:ext cx="5141600"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Ⅲ. Quantitative comparison results of pelvic region reconstructed images</a:t>
            </a:r>
            <a:endParaRPr lang="ko-KR" altLang="en-US" sz="1200" dirty="0"/>
          </a:p>
        </p:txBody>
      </p:sp>
    </p:spTree>
    <p:extLst>
      <p:ext uri="{BB962C8B-B14F-4D97-AF65-F5344CB8AC3E}">
        <p14:creationId xmlns:p14="http://schemas.microsoft.com/office/powerpoint/2010/main" val="2334929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 name="내용 개체 틀 2"/>
          <p:cNvSpPr>
            <a:spLocks noGrp="1"/>
          </p:cNvSpPr>
          <p:nvPr>
            <p:ph idx="1"/>
          </p:nvPr>
        </p:nvSpPr>
        <p:spPr/>
        <p:txBody>
          <a:bodyPr/>
          <a:lstStyle/>
          <a:p>
            <a:r>
              <a:rPr lang="en-US" altLang="ko-KR" dirty="0" smtClean="0"/>
              <a:t>Sparse-view CT is very promising technique for;</a:t>
            </a:r>
          </a:p>
          <a:p>
            <a:pPr lvl="1"/>
            <a:r>
              <a:rPr lang="en-US" altLang="ko-KR" dirty="0" smtClean="0"/>
              <a:t>Reducing radiation exposure to patients</a:t>
            </a:r>
          </a:p>
          <a:p>
            <a:pPr lvl="1"/>
            <a:r>
              <a:rPr lang="en-US" altLang="ko-KR" dirty="0" smtClean="0"/>
              <a:t>Less contamination from motion</a:t>
            </a:r>
          </a:p>
          <a:p>
            <a:pPr lvl="1"/>
            <a:r>
              <a:rPr lang="en-US" altLang="ko-KR" dirty="0" smtClean="0"/>
              <a:t>Reducing operation time</a:t>
            </a:r>
            <a:endParaRPr lang="en-US" altLang="ko-KR" dirty="0"/>
          </a:p>
          <a:p>
            <a:pPr marL="457200" lvl="1" indent="0">
              <a:buNone/>
            </a:pPr>
            <a:endParaRPr lang="en-US" altLang="ko-KR" dirty="0" smtClean="0"/>
          </a:p>
          <a:p>
            <a:pPr marL="0" indent="0">
              <a:buNone/>
            </a:pPr>
            <a:endParaRPr lang="en-US" altLang="ko-KR" dirty="0" smtClean="0"/>
          </a:p>
        </p:txBody>
      </p:sp>
    </p:spTree>
    <p:extLst>
      <p:ext uri="{BB962C8B-B14F-4D97-AF65-F5344CB8AC3E}">
        <p14:creationId xmlns:p14="http://schemas.microsoft.com/office/powerpoint/2010/main" val="22003726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6" name="내용 개체 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4139" y="996950"/>
            <a:ext cx="6606221" cy="4775200"/>
          </a:xfrm>
        </p:spPr>
      </p:pic>
      <p:sp>
        <p:nvSpPr>
          <p:cNvPr id="7" name="TextBox 6"/>
          <p:cNvSpPr txBox="1"/>
          <p:nvPr/>
        </p:nvSpPr>
        <p:spPr>
          <a:xfrm>
            <a:off x="528637" y="5804200"/>
            <a:ext cx="8086725" cy="461665"/>
          </a:xfrm>
          <a:prstGeom prst="rect">
            <a:avLst/>
          </a:prstGeom>
          <a:noFill/>
        </p:spPr>
        <p:txBody>
          <a:bodyPr wrap="square" rtlCol="0">
            <a:spAutoFit/>
          </a:bodyPr>
          <a:lstStyle/>
          <a:p>
            <a:pPr algn="ctr"/>
            <a:r>
              <a:rPr lang="en-US" altLang="ko-KR" sz="1200" dirty="0" smtClean="0"/>
              <a:t>Fig. 23. (a) Ground truth sinogram, (b) linear interpolated sinogram, (c) directional interpolated sinogram, (d) deep interpolated sinogram using abdomen dataset, and (e) deep interpolated sinogram using whole body dataset </a:t>
            </a:r>
            <a:endParaRPr lang="ko-KR" altLang="en-US" sz="1200" dirty="0"/>
          </a:p>
        </p:txBody>
      </p:sp>
    </p:spTree>
    <p:extLst>
      <p:ext uri="{BB962C8B-B14F-4D97-AF65-F5344CB8AC3E}">
        <p14:creationId xmlns:p14="http://schemas.microsoft.com/office/powerpoint/2010/main" val="2812337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7788" y="1006475"/>
            <a:ext cx="7148424" cy="4775200"/>
          </a:xfrm>
        </p:spPr>
      </p:pic>
      <p:sp>
        <p:nvSpPr>
          <p:cNvPr id="5" name="TextBox 4"/>
          <p:cNvSpPr txBox="1"/>
          <p:nvPr/>
        </p:nvSpPr>
        <p:spPr>
          <a:xfrm>
            <a:off x="528636" y="5751814"/>
            <a:ext cx="8267700" cy="461665"/>
          </a:xfrm>
          <a:prstGeom prst="rect">
            <a:avLst/>
          </a:prstGeom>
          <a:noFill/>
        </p:spPr>
        <p:txBody>
          <a:bodyPr wrap="square" rtlCol="0">
            <a:spAutoFit/>
          </a:bodyPr>
          <a:lstStyle/>
          <a:p>
            <a:pPr algn="ctr"/>
            <a:r>
              <a:rPr lang="en-US" altLang="ko-KR" sz="1200" dirty="0" smtClean="0"/>
              <a:t>Fig. 24. Expansion of red-boxed regions in (a) Ground truth sinogram, (b) linear interpolated sinogram, (c) directional interpolated sinogram, (d) deep interpolated sinogram using abdomen dataset, and (e) deep interpolated sinogram using whole body dataset </a:t>
            </a:r>
            <a:endParaRPr lang="ko-KR" altLang="en-US" sz="1200" dirty="0"/>
          </a:p>
        </p:txBody>
      </p:sp>
    </p:spTree>
    <p:extLst>
      <p:ext uri="{BB962C8B-B14F-4D97-AF65-F5344CB8AC3E}">
        <p14:creationId xmlns:p14="http://schemas.microsoft.com/office/powerpoint/2010/main" val="41842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pic>
        <p:nvPicPr>
          <p:cNvPr id="6" name="내용 개체 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9478" y="1024239"/>
            <a:ext cx="7185044" cy="4775200"/>
          </a:xfrm>
        </p:spPr>
      </p:pic>
      <p:sp>
        <p:nvSpPr>
          <p:cNvPr id="7" name="TextBox 6"/>
          <p:cNvSpPr txBox="1"/>
          <p:nvPr/>
        </p:nvSpPr>
        <p:spPr>
          <a:xfrm>
            <a:off x="528636" y="5799439"/>
            <a:ext cx="8267700" cy="461665"/>
          </a:xfrm>
          <a:prstGeom prst="rect">
            <a:avLst/>
          </a:prstGeom>
          <a:noFill/>
        </p:spPr>
        <p:txBody>
          <a:bodyPr wrap="square" rtlCol="0">
            <a:spAutoFit/>
          </a:bodyPr>
          <a:lstStyle/>
          <a:p>
            <a:pPr algn="ctr"/>
            <a:r>
              <a:rPr lang="en-US" altLang="ko-KR" sz="1200" dirty="0" smtClean="0"/>
              <a:t>Fig. 25. Reconstructed image of (a) Ground truth sinogram, (b) linear interpolated sinogram, (c) directional interpolated sinogram, (d) deep interpolated sinogram using abdomen region dataset, and (e) deep interpolated sinogram using whole body dataset </a:t>
            </a:r>
            <a:endParaRPr lang="ko-KR" altLang="en-US" sz="1200" dirty="0"/>
          </a:p>
        </p:txBody>
      </p:sp>
    </p:spTree>
    <p:extLst>
      <p:ext uri="{BB962C8B-B14F-4D97-AF65-F5344CB8AC3E}">
        <p14:creationId xmlns:p14="http://schemas.microsoft.com/office/powerpoint/2010/main" val="1763867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pic>
        <p:nvPicPr>
          <p:cNvPr id="5" name="내용 개체 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5266" y="1130300"/>
            <a:ext cx="5873467" cy="4775200"/>
          </a:xfrm>
        </p:spPr>
      </p:pic>
      <p:sp>
        <p:nvSpPr>
          <p:cNvPr id="6" name="TextBox 5"/>
          <p:cNvSpPr txBox="1"/>
          <p:nvPr/>
        </p:nvSpPr>
        <p:spPr>
          <a:xfrm>
            <a:off x="3221180" y="5905500"/>
            <a:ext cx="2701637" cy="276999"/>
          </a:xfrm>
          <a:prstGeom prst="rect">
            <a:avLst/>
          </a:prstGeom>
          <a:noFill/>
        </p:spPr>
        <p:txBody>
          <a:bodyPr wrap="none" rtlCol="0">
            <a:spAutoFit/>
          </a:bodyPr>
          <a:lstStyle/>
          <a:p>
            <a:r>
              <a:rPr lang="en-US" altLang="ko-KR" sz="1200" dirty="0" smtClean="0"/>
              <a:t>Fig. 26. Line profiles of red-line in Fig. 27</a:t>
            </a:r>
            <a:endParaRPr lang="ko-KR" altLang="en-US" sz="1200" dirty="0"/>
          </a:p>
        </p:txBody>
      </p:sp>
    </p:spTree>
    <p:extLst>
      <p:ext uri="{BB962C8B-B14F-4D97-AF65-F5344CB8AC3E}">
        <p14:creationId xmlns:p14="http://schemas.microsoft.com/office/powerpoint/2010/main" val="325477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sp>
        <p:nvSpPr>
          <p:cNvPr id="3" name="내용 개체 틀 2"/>
          <p:cNvSpPr>
            <a:spLocks noGrp="1"/>
          </p:cNvSpPr>
          <p:nvPr>
            <p:ph idx="1"/>
          </p:nvPr>
        </p:nvSpPr>
        <p:spPr/>
        <p:txBody>
          <a:bodyPr/>
          <a:lstStyle/>
          <a:p>
            <a:endParaRPr lang="ko-KR" altLang="en-US" dirty="0"/>
          </a:p>
        </p:txBody>
      </p:sp>
      <p:graphicFrame>
        <p:nvGraphicFramePr>
          <p:cNvPr id="4" name="내용 개체 틀 3"/>
          <p:cNvGraphicFramePr>
            <a:graphicFrameLocks/>
          </p:cNvGraphicFramePr>
          <p:nvPr>
            <p:extLst>
              <p:ext uri="{D42A27DB-BD31-4B8C-83A1-F6EECF244321}">
                <p14:modId xmlns:p14="http://schemas.microsoft.com/office/powerpoint/2010/main" val="1840388649"/>
              </p:ext>
            </p:extLst>
          </p:nvPr>
        </p:nvGraphicFramePr>
        <p:xfrm>
          <a:off x="1814512" y="1949450"/>
          <a:ext cx="5580635" cy="1854200"/>
        </p:xfrm>
        <a:graphic>
          <a:graphicData uri="http://schemas.openxmlformats.org/drawingml/2006/table">
            <a:tbl>
              <a:tblPr firstRow="1" bandRow="1">
                <a:tableStyleId>{5C22544A-7EE6-4342-B048-85BDC9FD1C3A}</a:tableStyleId>
              </a:tblPr>
              <a:tblGrid>
                <a:gridCol w="2557463">
                  <a:extLst>
                    <a:ext uri="{9D8B030D-6E8A-4147-A177-3AD203B41FA5}">
                      <a16:colId xmlns:a16="http://schemas.microsoft.com/office/drawing/2014/main" val="1533934976"/>
                    </a:ext>
                  </a:extLst>
                </a:gridCol>
                <a:gridCol w="1511586">
                  <a:extLst>
                    <a:ext uri="{9D8B030D-6E8A-4147-A177-3AD203B41FA5}">
                      <a16:colId xmlns:a16="http://schemas.microsoft.com/office/drawing/2014/main" val="154163441"/>
                    </a:ext>
                  </a:extLst>
                </a:gridCol>
                <a:gridCol w="1511586">
                  <a:extLst>
                    <a:ext uri="{9D8B030D-6E8A-4147-A177-3AD203B41FA5}">
                      <a16:colId xmlns:a16="http://schemas.microsoft.com/office/drawing/2014/main" val="4081483524"/>
                    </a:ext>
                  </a:extLst>
                </a:gridCol>
              </a:tblGrid>
              <a:tr h="370840">
                <a:tc>
                  <a:txBody>
                    <a:bodyPr/>
                    <a:lstStyle/>
                    <a:p>
                      <a:pP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0.007089</a:t>
                      </a:r>
                      <a:endParaRPr lang="ko-KR" altLang="en-US" dirty="0"/>
                    </a:p>
                  </a:txBody>
                  <a:tcPr anchor="ctr"/>
                </a:tc>
                <a:tc>
                  <a:txBody>
                    <a:bodyPr/>
                    <a:lstStyle/>
                    <a:p>
                      <a:pPr algn="ctr" latinLnBrk="1"/>
                      <a:r>
                        <a:rPr lang="en-US" altLang="ko-KR" dirty="0" smtClean="0"/>
                        <a:t>42.988355</a:t>
                      </a:r>
                    </a:p>
                  </a:txBody>
                  <a:tcPr anchor="ctr"/>
                </a:tc>
                <a:extLst>
                  <a:ext uri="{0D108BD9-81ED-4DB2-BD59-A6C34878D82A}">
                    <a16:rowId xmlns:a16="http://schemas.microsoft.com/office/drawing/2014/main" val="2227860797"/>
                  </a:ext>
                </a:extLst>
              </a:tr>
              <a:tr h="370840">
                <a:tc>
                  <a:txBody>
                    <a:bodyPr/>
                    <a:lstStyle/>
                    <a:p>
                      <a:pPr latinLnBrk="1"/>
                      <a:r>
                        <a:rPr lang="en-US" altLang="ko-KR" baseline="0" dirty="0" smtClean="0"/>
                        <a:t>Abdomen region dataset</a:t>
                      </a:r>
                      <a:endParaRPr lang="ko-KR" altLang="en-US" dirty="0"/>
                    </a:p>
                  </a:txBody>
                  <a:tcPr anchor="ctr"/>
                </a:tc>
                <a:tc>
                  <a:txBody>
                    <a:bodyPr/>
                    <a:lstStyle/>
                    <a:p>
                      <a:pPr algn="ctr" latinLnBrk="1"/>
                      <a:r>
                        <a:rPr lang="en-US" altLang="ko-KR" dirty="0" smtClean="0"/>
                        <a:t>0.007155 </a:t>
                      </a:r>
                      <a:endParaRPr lang="ko-KR" altLang="en-US" dirty="0"/>
                    </a:p>
                  </a:txBody>
                  <a:tcPr anchor="ctr"/>
                </a:tc>
                <a:tc>
                  <a:txBody>
                    <a:bodyPr/>
                    <a:lstStyle/>
                    <a:p>
                      <a:pPr algn="ctr" latinLnBrk="1"/>
                      <a:r>
                        <a:rPr lang="en-US" altLang="ko-KR" dirty="0" smtClean="0"/>
                        <a:t>42.908087</a:t>
                      </a:r>
                      <a:endParaRPr lang="ko-KR" altLang="en-US" dirty="0"/>
                    </a:p>
                  </a:txBody>
                  <a:tcPr anchor="ctr"/>
                </a:tc>
                <a:extLst>
                  <a:ext uri="{0D108BD9-81ED-4DB2-BD59-A6C34878D82A}">
                    <a16:rowId xmlns:a16="http://schemas.microsoft.com/office/drawing/2014/main" val="4288192596"/>
                  </a:ext>
                </a:extLst>
              </a:tr>
              <a:tr h="370840">
                <a:tc>
                  <a:txBody>
                    <a:bodyPr/>
                    <a:lstStyle/>
                    <a:p>
                      <a:pPr latinLnBrk="1"/>
                      <a:r>
                        <a:rPr lang="en-US" altLang="ko-KR" dirty="0" smtClean="0"/>
                        <a:t>Linear</a:t>
                      </a:r>
                      <a:endParaRPr lang="ko-KR" altLang="en-US" dirty="0"/>
                    </a:p>
                  </a:txBody>
                  <a:tcPr anchor="ctr"/>
                </a:tc>
                <a:tc>
                  <a:txBody>
                    <a:bodyPr/>
                    <a:lstStyle/>
                    <a:p>
                      <a:pPr algn="ctr" latinLnBrk="1"/>
                      <a:r>
                        <a:rPr lang="en-US" altLang="ko-KR" dirty="0" smtClean="0"/>
                        <a:t>0.013066</a:t>
                      </a:r>
                    </a:p>
                  </a:txBody>
                  <a:tcPr anchor="ctr"/>
                </a:tc>
                <a:tc>
                  <a:txBody>
                    <a:bodyPr/>
                    <a:lstStyle/>
                    <a:p>
                      <a:pPr algn="ctr" latinLnBrk="1"/>
                      <a:r>
                        <a:rPr lang="en-US" altLang="ko-KR" dirty="0" smtClean="0"/>
                        <a:t>37.677442</a:t>
                      </a:r>
                      <a:endParaRPr lang="ko-KR" altLang="en-US" dirty="0"/>
                    </a:p>
                  </a:txBody>
                  <a:tcPr anchor="ctr"/>
                </a:tc>
                <a:extLst>
                  <a:ext uri="{0D108BD9-81ED-4DB2-BD59-A6C34878D82A}">
                    <a16:rowId xmlns:a16="http://schemas.microsoft.com/office/drawing/2014/main" val="1189978226"/>
                  </a:ext>
                </a:extLst>
              </a:tr>
              <a:tr h="370840">
                <a:tc>
                  <a:txBody>
                    <a:bodyPr/>
                    <a:lstStyle/>
                    <a:p>
                      <a:pPr latinLnBrk="1"/>
                      <a:r>
                        <a:rPr lang="en-US" altLang="ko-KR" dirty="0" smtClean="0"/>
                        <a:t>Directional</a:t>
                      </a:r>
                      <a:endParaRPr lang="ko-KR" altLang="en-US" dirty="0"/>
                    </a:p>
                  </a:txBody>
                  <a:tcPr anchor="ctr"/>
                </a:tc>
                <a:tc>
                  <a:txBody>
                    <a:bodyPr/>
                    <a:lstStyle/>
                    <a:p>
                      <a:pPr algn="ctr" latinLnBrk="1"/>
                      <a:r>
                        <a:rPr lang="en-US" altLang="ko-KR" dirty="0" smtClean="0"/>
                        <a:t>0.028871</a:t>
                      </a:r>
                      <a:endParaRPr lang="ko-KR" altLang="en-US" dirty="0"/>
                    </a:p>
                  </a:txBody>
                  <a:tcPr anchor="ctr"/>
                </a:tc>
                <a:tc>
                  <a:txBody>
                    <a:bodyPr/>
                    <a:lstStyle/>
                    <a:p>
                      <a:pPr algn="ctr" latinLnBrk="1"/>
                      <a:r>
                        <a:rPr lang="en-US" altLang="ko-KR" dirty="0" smtClean="0"/>
                        <a:t>30.790824</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5" name="TextBox 4"/>
          <p:cNvSpPr txBox="1"/>
          <p:nvPr/>
        </p:nvSpPr>
        <p:spPr>
          <a:xfrm>
            <a:off x="2276050" y="1672451"/>
            <a:ext cx="4641527"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Ⅳ</a:t>
            </a:r>
            <a:r>
              <a:rPr lang="en-US" altLang="ko-KR" sz="1200" dirty="0" smtClean="0"/>
              <a:t> </a:t>
            </a:r>
            <a:r>
              <a:rPr lang="en-US" altLang="ko-KR" sz="1200" dirty="0" smtClean="0">
                <a:ea typeface="바탕" panose="02030600000101010101" pitchFamily="18" charset="-127"/>
              </a:rPr>
              <a:t>. Quantitative comparison results of abdomen region sinogram</a:t>
            </a:r>
            <a:endParaRPr lang="ko-KR" altLang="en-US" sz="1200" dirty="0"/>
          </a:p>
        </p:txBody>
      </p:sp>
      <p:graphicFrame>
        <p:nvGraphicFramePr>
          <p:cNvPr id="8" name="내용 개체 틀 3"/>
          <p:cNvGraphicFramePr>
            <a:graphicFrameLocks/>
          </p:cNvGraphicFramePr>
          <p:nvPr>
            <p:extLst>
              <p:ext uri="{D42A27DB-BD31-4B8C-83A1-F6EECF244321}">
                <p14:modId xmlns:p14="http://schemas.microsoft.com/office/powerpoint/2010/main" val="2887987230"/>
              </p:ext>
            </p:extLst>
          </p:nvPr>
        </p:nvGraphicFramePr>
        <p:xfrm>
          <a:off x="1814513" y="4080649"/>
          <a:ext cx="5580635" cy="1854200"/>
        </p:xfrm>
        <a:graphic>
          <a:graphicData uri="http://schemas.openxmlformats.org/drawingml/2006/table">
            <a:tbl>
              <a:tblPr firstRow="1" bandRow="1">
                <a:tableStyleId>{5C22544A-7EE6-4342-B048-85BDC9FD1C3A}</a:tableStyleId>
              </a:tblPr>
              <a:tblGrid>
                <a:gridCol w="2547937">
                  <a:extLst>
                    <a:ext uri="{9D8B030D-6E8A-4147-A177-3AD203B41FA5}">
                      <a16:colId xmlns:a16="http://schemas.microsoft.com/office/drawing/2014/main" val="1533934976"/>
                    </a:ext>
                  </a:extLst>
                </a:gridCol>
                <a:gridCol w="1516349">
                  <a:extLst>
                    <a:ext uri="{9D8B030D-6E8A-4147-A177-3AD203B41FA5}">
                      <a16:colId xmlns:a16="http://schemas.microsoft.com/office/drawing/2014/main" val="154163441"/>
                    </a:ext>
                  </a:extLst>
                </a:gridCol>
                <a:gridCol w="1516349">
                  <a:extLst>
                    <a:ext uri="{9D8B030D-6E8A-4147-A177-3AD203B41FA5}">
                      <a16:colId xmlns:a16="http://schemas.microsoft.com/office/drawing/2014/main" val="4081483524"/>
                    </a:ext>
                  </a:extLst>
                </a:gridCol>
              </a:tblGrid>
              <a:tr h="370840">
                <a:tc>
                  <a:txBody>
                    <a:bodyPr/>
                    <a:lstStyle/>
                    <a:p>
                      <a:pP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0.000152</a:t>
                      </a:r>
                      <a:endParaRPr lang="ko-KR" altLang="en-US" dirty="0"/>
                    </a:p>
                  </a:txBody>
                  <a:tcPr anchor="ctr"/>
                </a:tc>
                <a:tc>
                  <a:txBody>
                    <a:bodyPr/>
                    <a:lstStyle/>
                    <a:p>
                      <a:pPr algn="ctr" latinLnBrk="1"/>
                      <a:r>
                        <a:rPr lang="en-US" altLang="ko-KR" dirty="0" smtClean="0"/>
                        <a:t>76.357711</a:t>
                      </a:r>
                    </a:p>
                  </a:txBody>
                  <a:tcPr anchor="ctr"/>
                </a:tc>
                <a:extLst>
                  <a:ext uri="{0D108BD9-81ED-4DB2-BD59-A6C34878D82A}">
                    <a16:rowId xmlns:a16="http://schemas.microsoft.com/office/drawing/2014/main" val="2227860797"/>
                  </a:ext>
                </a:extLst>
              </a:tr>
              <a:tr h="370840">
                <a:tc>
                  <a:txBody>
                    <a:bodyPr/>
                    <a:lstStyle/>
                    <a:p>
                      <a:pPr latinLnBrk="1"/>
                      <a:r>
                        <a:rPr lang="en-US" altLang="ko-KR" baseline="0" dirty="0" smtClean="0"/>
                        <a:t>Abdomen region dataset</a:t>
                      </a:r>
                      <a:endParaRPr lang="ko-KR" altLang="en-US" dirty="0"/>
                    </a:p>
                  </a:txBody>
                  <a:tcPr anchor="ctr"/>
                </a:tc>
                <a:tc>
                  <a:txBody>
                    <a:bodyPr/>
                    <a:lstStyle/>
                    <a:p>
                      <a:pPr algn="ctr" latinLnBrk="1"/>
                      <a:r>
                        <a:rPr lang="en-US" altLang="ko-KR" dirty="0" smtClean="0"/>
                        <a:t>0.000156</a:t>
                      </a:r>
                      <a:endParaRPr lang="ko-KR" altLang="en-US" dirty="0"/>
                    </a:p>
                  </a:txBody>
                  <a:tcPr anchor="ctr"/>
                </a:tc>
                <a:tc>
                  <a:txBody>
                    <a:bodyPr/>
                    <a:lstStyle/>
                    <a:p>
                      <a:pPr algn="ctr" latinLnBrk="1"/>
                      <a:r>
                        <a:rPr lang="en-US" altLang="ko-KR" dirty="0" smtClean="0"/>
                        <a:t>76.126944</a:t>
                      </a:r>
                      <a:endParaRPr lang="ko-KR" altLang="en-US" dirty="0"/>
                    </a:p>
                  </a:txBody>
                  <a:tcPr anchor="ctr"/>
                </a:tc>
                <a:extLst>
                  <a:ext uri="{0D108BD9-81ED-4DB2-BD59-A6C34878D82A}">
                    <a16:rowId xmlns:a16="http://schemas.microsoft.com/office/drawing/2014/main" val="4288192596"/>
                  </a:ext>
                </a:extLst>
              </a:tr>
              <a:tr h="370840">
                <a:tc>
                  <a:txBody>
                    <a:bodyPr/>
                    <a:lstStyle/>
                    <a:p>
                      <a:pPr latinLnBrk="1"/>
                      <a:r>
                        <a:rPr lang="en-US" altLang="ko-KR" dirty="0" smtClean="0"/>
                        <a:t>Linear</a:t>
                      </a:r>
                      <a:endParaRPr lang="ko-KR" altLang="en-US" dirty="0"/>
                    </a:p>
                  </a:txBody>
                  <a:tcPr anchor="ctr"/>
                </a:tc>
                <a:tc>
                  <a:txBody>
                    <a:bodyPr/>
                    <a:lstStyle/>
                    <a:p>
                      <a:pPr algn="ctr" latinLnBrk="1"/>
                      <a:r>
                        <a:rPr lang="en-US" altLang="ko-KR" dirty="0" smtClean="0"/>
                        <a:t>0.000316</a:t>
                      </a:r>
                    </a:p>
                  </a:txBody>
                  <a:tcPr anchor="ctr"/>
                </a:tc>
                <a:tc>
                  <a:txBody>
                    <a:bodyPr/>
                    <a:lstStyle/>
                    <a:p>
                      <a:pPr algn="ctr" latinLnBrk="1"/>
                      <a:r>
                        <a:rPr lang="en-US" altLang="ko-KR" dirty="0" smtClean="0"/>
                        <a:t>70.004679</a:t>
                      </a:r>
                    </a:p>
                  </a:txBody>
                  <a:tcPr anchor="ctr"/>
                </a:tc>
                <a:extLst>
                  <a:ext uri="{0D108BD9-81ED-4DB2-BD59-A6C34878D82A}">
                    <a16:rowId xmlns:a16="http://schemas.microsoft.com/office/drawing/2014/main" val="1189978226"/>
                  </a:ext>
                </a:extLst>
              </a:tr>
              <a:tr h="370840">
                <a:tc>
                  <a:txBody>
                    <a:bodyPr/>
                    <a:lstStyle/>
                    <a:p>
                      <a:pPr latinLnBrk="1"/>
                      <a:r>
                        <a:rPr lang="en-US" altLang="ko-KR" dirty="0" smtClean="0"/>
                        <a:t>Directional</a:t>
                      </a:r>
                      <a:endParaRPr lang="ko-KR" altLang="en-US" dirty="0"/>
                    </a:p>
                  </a:txBody>
                  <a:tcPr anchor="ctr"/>
                </a:tc>
                <a:tc>
                  <a:txBody>
                    <a:bodyPr/>
                    <a:lstStyle/>
                    <a:p>
                      <a:pPr algn="ctr" latinLnBrk="1"/>
                      <a:r>
                        <a:rPr lang="en-US" altLang="ko-KR" dirty="0" smtClean="0"/>
                        <a:t>0.000675</a:t>
                      </a:r>
                      <a:endParaRPr lang="ko-KR" altLang="en-US" dirty="0"/>
                    </a:p>
                  </a:txBody>
                  <a:tcPr anchor="ctr"/>
                </a:tc>
                <a:tc>
                  <a:txBody>
                    <a:bodyPr/>
                    <a:lstStyle/>
                    <a:p>
                      <a:pPr algn="ctr" latinLnBrk="1"/>
                      <a:r>
                        <a:rPr lang="en-US" altLang="ko-KR" dirty="0" smtClean="0"/>
                        <a:t>63.407814</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9" name="TextBox 8"/>
          <p:cNvSpPr txBox="1"/>
          <p:nvPr/>
        </p:nvSpPr>
        <p:spPr>
          <a:xfrm>
            <a:off x="1917008" y="3803650"/>
            <a:ext cx="5375639"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Ⅴ. Quantitative comparison results of abdomen region reconstructed images</a:t>
            </a:r>
            <a:endParaRPr lang="ko-KR" altLang="en-US" sz="1200" dirty="0"/>
          </a:p>
        </p:txBody>
      </p:sp>
    </p:spTree>
    <p:extLst>
      <p:ext uri="{BB962C8B-B14F-4D97-AF65-F5344CB8AC3E}">
        <p14:creationId xmlns:p14="http://schemas.microsoft.com/office/powerpoint/2010/main" val="2927240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8646" y="970823"/>
            <a:ext cx="6686706" cy="4833377"/>
          </a:xfrm>
          <a:prstGeom prst="rect">
            <a:avLst/>
          </a:prstGeom>
        </p:spPr>
      </p:pic>
      <p:sp>
        <p:nvSpPr>
          <p:cNvPr id="8" name="TextBox 7"/>
          <p:cNvSpPr txBox="1"/>
          <p:nvPr/>
        </p:nvSpPr>
        <p:spPr>
          <a:xfrm>
            <a:off x="528637" y="5804200"/>
            <a:ext cx="8086725" cy="461665"/>
          </a:xfrm>
          <a:prstGeom prst="rect">
            <a:avLst/>
          </a:prstGeom>
          <a:noFill/>
        </p:spPr>
        <p:txBody>
          <a:bodyPr wrap="square" rtlCol="0">
            <a:spAutoFit/>
          </a:bodyPr>
          <a:lstStyle/>
          <a:p>
            <a:pPr algn="ctr"/>
            <a:r>
              <a:rPr lang="en-US" altLang="ko-KR" sz="1200" dirty="0" smtClean="0"/>
              <a:t>Fig. 28. (a) Ground truth sinogram, (b) linear interpolated sinogram, (c) directional interpolated sinogram, (d) deep interpolated sinogram using pelvic dataset, and (e) deep interpolated sinogram using whole body dataset </a:t>
            </a:r>
            <a:endParaRPr lang="ko-KR" altLang="en-US" sz="1200" dirty="0"/>
          </a:p>
        </p:txBody>
      </p:sp>
    </p:spTree>
    <p:extLst>
      <p:ext uri="{BB962C8B-B14F-4D97-AF65-F5344CB8AC3E}">
        <p14:creationId xmlns:p14="http://schemas.microsoft.com/office/powerpoint/2010/main" val="2125674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7788" y="976614"/>
            <a:ext cx="7148424" cy="4775200"/>
          </a:xfrm>
        </p:spPr>
      </p:pic>
      <p:sp>
        <p:nvSpPr>
          <p:cNvPr id="5" name="TextBox 4"/>
          <p:cNvSpPr txBox="1"/>
          <p:nvPr/>
        </p:nvSpPr>
        <p:spPr>
          <a:xfrm>
            <a:off x="528636" y="5751814"/>
            <a:ext cx="8267700" cy="461665"/>
          </a:xfrm>
          <a:prstGeom prst="rect">
            <a:avLst/>
          </a:prstGeom>
          <a:noFill/>
        </p:spPr>
        <p:txBody>
          <a:bodyPr wrap="square" rtlCol="0">
            <a:spAutoFit/>
          </a:bodyPr>
          <a:lstStyle/>
          <a:p>
            <a:pPr algn="ctr"/>
            <a:r>
              <a:rPr lang="en-US" altLang="ko-KR" sz="1200" dirty="0" smtClean="0"/>
              <a:t>Fig. 29. Expansion of red-boxed regions in (a) Ground truth sinogram, (b) linear interpolated sinogram, (c) directional interpolated sinogram, (d) deep interpolated sinogram using pelvic dataset, and (e) deep interpolated sinogram using whole body dataset </a:t>
            </a:r>
            <a:endParaRPr lang="ko-KR" altLang="en-US" sz="1200" dirty="0"/>
          </a:p>
        </p:txBody>
      </p:sp>
    </p:spTree>
    <p:extLst>
      <p:ext uri="{BB962C8B-B14F-4D97-AF65-F5344CB8AC3E}">
        <p14:creationId xmlns:p14="http://schemas.microsoft.com/office/powerpoint/2010/main" val="313087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a:t>
            </a:r>
            <a:endParaRPr lang="ko-KR" altLang="en-US" dirty="0"/>
          </a:p>
        </p:txBody>
      </p:sp>
      <p:pic>
        <p:nvPicPr>
          <p:cNvPr id="6" name="내용 개체 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5516" y="1024239"/>
            <a:ext cx="7172967" cy="4775200"/>
          </a:xfrm>
        </p:spPr>
      </p:pic>
      <p:sp>
        <p:nvSpPr>
          <p:cNvPr id="7" name="TextBox 6"/>
          <p:cNvSpPr txBox="1"/>
          <p:nvPr/>
        </p:nvSpPr>
        <p:spPr>
          <a:xfrm>
            <a:off x="528636" y="5799439"/>
            <a:ext cx="8267700" cy="461665"/>
          </a:xfrm>
          <a:prstGeom prst="rect">
            <a:avLst/>
          </a:prstGeom>
          <a:noFill/>
        </p:spPr>
        <p:txBody>
          <a:bodyPr wrap="square" rtlCol="0">
            <a:spAutoFit/>
          </a:bodyPr>
          <a:lstStyle/>
          <a:p>
            <a:pPr algn="ctr"/>
            <a:r>
              <a:rPr lang="en-US" altLang="ko-KR" sz="1200" dirty="0" smtClean="0"/>
              <a:t>Fig. 30. Reconstructed image of (a) Ground truth sinogram, (b) linear interpolated sinogram, (c) directional interpolated sinogram, (d) deep interpolated sinogram using pelvic region dataset, and (e) deep interpolated sinogram using whole body dataset </a:t>
            </a:r>
            <a:endParaRPr lang="ko-KR" altLang="en-US" sz="1200" dirty="0"/>
          </a:p>
        </p:txBody>
      </p:sp>
    </p:spTree>
    <p:extLst>
      <p:ext uri="{BB962C8B-B14F-4D97-AF65-F5344CB8AC3E}">
        <p14:creationId xmlns:p14="http://schemas.microsoft.com/office/powerpoint/2010/main" val="1221148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pic>
        <p:nvPicPr>
          <p:cNvPr id="4" name="내용 개체 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5266" y="1025525"/>
            <a:ext cx="5873467" cy="4775200"/>
          </a:xfrm>
        </p:spPr>
      </p:pic>
      <p:sp>
        <p:nvSpPr>
          <p:cNvPr id="5" name="TextBox 4"/>
          <p:cNvSpPr txBox="1"/>
          <p:nvPr/>
        </p:nvSpPr>
        <p:spPr>
          <a:xfrm>
            <a:off x="3221180" y="5905500"/>
            <a:ext cx="2701637" cy="276999"/>
          </a:xfrm>
          <a:prstGeom prst="rect">
            <a:avLst/>
          </a:prstGeom>
          <a:noFill/>
        </p:spPr>
        <p:txBody>
          <a:bodyPr wrap="none" rtlCol="0">
            <a:spAutoFit/>
          </a:bodyPr>
          <a:lstStyle/>
          <a:p>
            <a:r>
              <a:rPr lang="en-US" altLang="ko-KR" sz="1200" dirty="0" smtClean="0"/>
              <a:t>Fig. 31. Line profiles of red-line in Fig. 32</a:t>
            </a:r>
            <a:endParaRPr lang="ko-KR" altLang="en-US" sz="1200" dirty="0"/>
          </a:p>
        </p:txBody>
      </p:sp>
    </p:spTree>
    <p:extLst>
      <p:ext uri="{BB962C8B-B14F-4D97-AF65-F5344CB8AC3E}">
        <p14:creationId xmlns:p14="http://schemas.microsoft.com/office/powerpoint/2010/main" val="845285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729968138"/>
              </p:ext>
            </p:extLst>
          </p:nvPr>
        </p:nvGraphicFramePr>
        <p:xfrm>
          <a:off x="1814512" y="1949450"/>
          <a:ext cx="5691190" cy="1854200"/>
        </p:xfrm>
        <a:graphic>
          <a:graphicData uri="http://schemas.openxmlformats.org/drawingml/2006/table">
            <a:tbl>
              <a:tblPr firstRow="1" bandRow="1">
                <a:tableStyleId>{5C22544A-7EE6-4342-B048-85BDC9FD1C3A}</a:tableStyleId>
              </a:tblPr>
              <a:tblGrid>
                <a:gridCol w="2147888">
                  <a:extLst>
                    <a:ext uri="{9D8B030D-6E8A-4147-A177-3AD203B41FA5}">
                      <a16:colId xmlns:a16="http://schemas.microsoft.com/office/drawing/2014/main" val="1533934976"/>
                    </a:ext>
                  </a:extLst>
                </a:gridCol>
                <a:gridCol w="1771651">
                  <a:extLst>
                    <a:ext uri="{9D8B030D-6E8A-4147-A177-3AD203B41FA5}">
                      <a16:colId xmlns:a16="http://schemas.microsoft.com/office/drawing/2014/main" val="154163441"/>
                    </a:ext>
                  </a:extLst>
                </a:gridCol>
                <a:gridCol w="1771651">
                  <a:extLst>
                    <a:ext uri="{9D8B030D-6E8A-4147-A177-3AD203B41FA5}">
                      <a16:colId xmlns:a16="http://schemas.microsoft.com/office/drawing/2014/main" val="4081483524"/>
                    </a:ext>
                  </a:extLst>
                </a:gridCol>
              </a:tblGrid>
              <a:tr h="370840">
                <a:tc>
                  <a:txBody>
                    <a:bodyPr/>
                    <a:lstStyle/>
                    <a:p>
                      <a:pPr algn="ct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algn="ct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0.005156</a:t>
                      </a:r>
                      <a:endParaRPr lang="ko-KR" altLang="en-US" dirty="0"/>
                    </a:p>
                  </a:txBody>
                  <a:tcPr anchor="ctr"/>
                </a:tc>
                <a:tc>
                  <a:txBody>
                    <a:bodyPr/>
                    <a:lstStyle/>
                    <a:p>
                      <a:pPr algn="ctr" latinLnBrk="1"/>
                      <a:r>
                        <a:rPr lang="en-US" altLang="ko-KR" dirty="0" smtClean="0"/>
                        <a:t>45.753042</a:t>
                      </a:r>
                      <a:endParaRPr lang="ko-KR" altLang="en-US" dirty="0"/>
                    </a:p>
                  </a:txBody>
                  <a:tcPr anchor="ctr"/>
                </a:tc>
                <a:extLst>
                  <a:ext uri="{0D108BD9-81ED-4DB2-BD59-A6C34878D82A}">
                    <a16:rowId xmlns:a16="http://schemas.microsoft.com/office/drawing/2014/main" val="2227860797"/>
                  </a:ext>
                </a:extLst>
              </a:tr>
              <a:tr h="370840">
                <a:tc>
                  <a:txBody>
                    <a:bodyPr/>
                    <a:lstStyle/>
                    <a:p>
                      <a:pPr algn="ctr" latinLnBrk="1"/>
                      <a:r>
                        <a:rPr lang="en-US" altLang="ko-KR" baseline="0" dirty="0" smtClean="0"/>
                        <a:t>Pelvis region dataset</a:t>
                      </a:r>
                      <a:endParaRPr lang="ko-KR" altLang="en-US" dirty="0"/>
                    </a:p>
                  </a:txBody>
                  <a:tcPr anchor="ctr"/>
                </a:tc>
                <a:tc>
                  <a:txBody>
                    <a:bodyPr/>
                    <a:lstStyle/>
                    <a:p>
                      <a:pPr algn="ctr" latinLnBrk="1"/>
                      <a:r>
                        <a:rPr lang="en-US" altLang="ko-KR" dirty="0" smtClean="0"/>
                        <a:t>0.005862</a:t>
                      </a:r>
                      <a:endParaRPr lang="ko-KR" altLang="en-US" dirty="0"/>
                    </a:p>
                  </a:txBody>
                  <a:tcPr anchor="ctr"/>
                </a:tc>
                <a:tc>
                  <a:txBody>
                    <a:bodyPr/>
                    <a:lstStyle/>
                    <a:p>
                      <a:pPr algn="ctr" latinLnBrk="1"/>
                      <a:r>
                        <a:rPr lang="ko-KR" altLang="en-US" dirty="0" smtClean="0"/>
                        <a:t> </a:t>
                      </a:r>
                      <a:r>
                        <a:rPr lang="en-US" altLang="ko-KR" dirty="0" smtClean="0"/>
                        <a:t>44.639281</a:t>
                      </a:r>
                      <a:endParaRPr lang="ko-KR" altLang="en-US" dirty="0"/>
                    </a:p>
                  </a:txBody>
                  <a:tcPr anchor="ctr"/>
                </a:tc>
                <a:extLst>
                  <a:ext uri="{0D108BD9-81ED-4DB2-BD59-A6C34878D82A}">
                    <a16:rowId xmlns:a16="http://schemas.microsoft.com/office/drawing/2014/main" val="4288192596"/>
                  </a:ext>
                </a:extLst>
              </a:tr>
              <a:tr h="370840">
                <a:tc>
                  <a:txBody>
                    <a:bodyPr/>
                    <a:lstStyle/>
                    <a:p>
                      <a:pPr algn="ctr" latinLnBrk="1"/>
                      <a:r>
                        <a:rPr lang="en-US" altLang="ko-KR" dirty="0" smtClean="0"/>
                        <a:t>Linear</a:t>
                      </a:r>
                      <a:endParaRPr lang="ko-KR" altLang="en-US" dirty="0"/>
                    </a:p>
                  </a:txBody>
                  <a:tcPr anchor="ctr"/>
                </a:tc>
                <a:tc>
                  <a:txBody>
                    <a:bodyPr/>
                    <a:lstStyle/>
                    <a:p>
                      <a:pPr algn="ctr" latinLnBrk="1"/>
                      <a:r>
                        <a:rPr lang="en-US" altLang="ko-KR" dirty="0" smtClean="0"/>
                        <a:t>0.013027</a:t>
                      </a:r>
                    </a:p>
                  </a:txBody>
                  <a:tcPr anchor="ctr"/>
                </a:tc>
                <a:tc>
                  <a:txBody>
                    <a:bodyPr/>
                    <a:lstStyle/>
                    <a:p>
                      <a:pPr algn="ctr" latinLnBrk="1"/>
                      <a:r>
                        <a:rPr lang="en-US" altLang="ko-KR" dirty="0" smtClean="0"/>
                        <a:t>37.703008</a:t>
                      </a:r>
                      <a:endParaRPr lang="ko-KR" altLang="en-US" dirty="0"/>
                    </a:p>
                  </a:txBody>
                  <a:tcPr anchor="ctr"/>
                </a:tc>
                <a:extLst>
                  <a:ext uri="{0D108BD9-81ED-4DB2-BD59-A6C34878D82A}">
                    <a16:rowId xmlns:a16="http://schemas.microsoft.com/office/drawing/2014/main" val="1189978226"/>
                  </a:ext>
                </a:extLst>
              </a:tr>
              <a:tr h="370840">
                <a:tc>
                  <a:txBody>
                    <a:bodyPr/>
                    <a:lstStyle/>
                    <a:p>
                      <a:pPr algn="ctr" latinLnBrk="1"/>
                      <a:r>
                        <a:rPr lang="en-US" altLang="ko-KR" dirty="0" smtClean="0"/>
                        <a:t>Directional</a:t>
                      </a:r>
                      <a:endParaRPr lang="ko-KR" altLang="en-US" dirty="0"/>
                    </a:p>
                  </a:txBody>
                  <a:tcPr anchor="ctr"/>
                </a:tc>
                <a:tc>
                  <a:txBody>
                    <a:bodyPr/>
                    <a:lstStyle/>
                    <a:p>
                      <a:pPr algn="ctr" latinLnBrk="1"/>
                      <a:r>
                        <a:rPr lang="en-US" altLang="ko-KR" dirty="0" smtClean="0"/>
                        <a:t>0.045775</a:t>
                      </a:r>
                      <a:endParaRPr lang="ko-KR" altLang="en-US" dirty="0"/>
                    </a:p>
                  </a:txBody>
                  <a:tcPr anchor="ctr"/>
                </a:tc>
                <a:tc>
                  <a:txBody>
                    <a:bodyPr/>
                    <a:lstStyle/>
                    <a:p>
                      <a:pPr algn="ctr" latinLnBrk="1"/>
                      <a:r>
                        <a:rPr lang="en-US" altLang="ko-KR" dirty="0" smtClean="0"/>
                        <a:t>26.787440</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5" name="TextBox 4"/>
          <p:cNvSpPr txBox="1"/>
          <p:nvPr/>
        </p:nvSpPr>
        <p:spPr>
          <a:xfrm>
            <a:off x="2488487" y="1672451"/>
            <a:ext cx="4343240" cy="276999"/>
          </a:xfrm>
          <a:prstGeom prst="rect">
            <a:avLst/>
          </a:prstGeom>
          <a:noFill/>
        </p:spPr>
        <p:txBody>
          <a:bodyPr wrap="none" rtlCol="0">
            <a:spAutoFit/>
          </a:bodyPr>
          <a:lstStyle/>
          <a:p>
            <a:r>
              <a:rPr lang="en-US" altLang="ko-KR" sz="1200" dirty="0" smtClean="0"/>
              <a:t>Table </a:t>
            </a:r>
            <a:r>
              <a:rPr lang="en-US" altLang="ko-KR" sz="1200" dirty="0">
                <a:ea typeface="바탕" panose="02030600000101010101" pitchFamily="18" charset="-127"/>
              </a:rPr>
              <a:t>Ⅵ</a:t>
            </a:r>
            <a:r>
              <a:rPr lang="en-US" altLang="ko-KR" sz="1200" dirty="0" smtClean="0">
                <a:ea typeface="바탕" panose="02030600000101010101" pitchFamily="18" charset="-127"/>
              </a:rPr>
              <a:t>. Quantitative comparison results of chest region sinogram</a:t>
            </a:r>
            <a:endParaRPr lang="ko-KR" altLang="en-US" sz="1200" dirty="0"/>
          </a:p>
        </p:txBody>
      </p:sp>
      <p:graphicFrame>
        <p:nvGraphicFramePr>
          <p:cNvPr id="6" name="내용 개체 틀 3"/>
          <p:cNvGraphicFramePr>
            <a:graphicFrameLocks/>
          </p:cNvGraphicFramePr>
          <p:nvPr>
            <p:extLst>
              <p:ext uri="{D42A27DB-BD31-4B8C-83A1-F6EECF244321}">
                <p14:modId xmlns:p14="http://schemas.microsoft.com/office/powerpoint/2010/main" val="970209267"/>
              </p:ext>
            </p:extLst>
          </p:nvPr>
        </p:nvGraphicFramePr>
        <p:xfrm>
          <a:off x="1814512" y="4080649"/>
          <a:ext cx="5691190" cy="1854200"/>
        </p:xfrm>
        <a:graphic>
          <a:graphicData uri="http://schemas.openxmlformats.org/drawingml/2006/table">
            <a:tbl>
              <a:tblPr firstRow="1" bandRow="1">
                <a:tableStyleId>{5C22544A-7EE6-4342-B048-85BDC9FD1C3A}</a:tableStyleId>
              </a:tblPr>
              <a:tblGrid>
                <a:gridCol w="2185988">
                  <a:extLst>
                    <a:ext uri="{9D8B030D-6E8A-4147-A177-3AD203B41FA5}">
                      <a16:colId xmlns:a16="http://schemas.microsoft.com/office/drawing/2014/main" val="1533934976"/>
                    </a:ext>
                  </a:extLst>
                </a:gridCol>
                <a:gridCol w="1752601">
                  <a:extLst>
                    <a:ext uri="{9D8B030D-6E8A-4147-A177-3AD203B41FA5}">
                      <a16:colId xmlns:a16="http://schemas.microsoft.com/office/drawing/2014/main" val="154163441"/>
                    </a:ext>
                  </a:extLst>
                </a:gridCol>
                <a:gridCol w="1752601">
                  <a:extLst>
                    <a:ext uri="{9D8B030D-6E8A-4147-A177-3AD203B41FA5}">
                      <a16:colId xmlns:a16="http://schemas.microsoft.com/office/drawing/2014/main" val="4081483524"/>
                    </a:ext>
                  </a:extLst>
                </a:gridCol>
              </a:tblGrid>
              <a:tr h="370840">
                <a:tc>
                  <a:txBody>
                    <a:bodyPr/>
                    <a:lstStyle/>
                    <a:p>
                      <a:pPr algn="ctr" latinLnBrk="1"/>
                      <a:endParaRPr lang="ko-KR" altLang="en-US" dirty="0"/>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RMSE</a:t>
                      </a:r>
                      <a:endParaRPr lang="ko-KR" altLang="en-US" dirty="0" smtClean="0"/>
                    </a:p>
                  </a:txBody>
                  <a:tcPr anchor="ctr"/>
                </a:tc>
                <a:tc>
                  <a:txBody>
                    <a:bodyPr/>
                    <a:lstStyle/>
                    <a:p>
                      <a:pPr algn="ctr" latinLnBrk="1"/>
                      <a:r>
                        <a:rPr lang="en-US" altLang="ko-KR" dirty="0" smtClean="0"/>
                        <a:t>PSNR</a:t>
                      </a:r>
                      <a:endParaRPr lang="ko-KR" altLang="en-US" dirty="0"/>
                    </a:p>
                  </a:txBody>
                  <a:tcPr anchor="ctr"/>
                </a:tc>
                <a:extLst>
                  <a:ext uri="{0D108BD9-81ED-4DB2-BD59-A6C34878D82A}">
                    <a16:rowId xmlns:a16="http://schemas.microsoft.com/office/drawing/2014/main" val="804051560"/>
                  </a:ext>
                </a:extLst>
              </a:tr>
              <a:tr h="370840">
                <a:tc>
                  <a:txBody>
                    <a:bodyPr/>
                    <a:lstStyle/>
                    <a:p>
                      <a:pPr algn="ctr" latinLnBrk="1"/>
                      <a:r>
                        <a:rPr lang="en-US" altLang="ko-KR" dirty="0" smtClean="0"/>
                        <a:t>Whole</a:t>
                      </a:r>
                      <a:r>
                        <a:rPr lang="en-US" altLang="ko-KR" baseline="0" dirty="0" smtClean="0"/>
                        <a:t> body dataset</a:t>
                      </a:r>
                      <a:endParaRPr lang="ko-KR" altLang="en-US" dirty="0"/>
                    </a:p>
                  </a:txBody>
                  <a:tcPr anchor="ctr"/>
                </a:tc>
                <a:tc>
                  <a:txBody>
                    <a:bodyPr/>
                    <a:lstStyle/>
                    <a:p>
                      <a:pPr algn="ctr" latinLnBrk="1"/>
                      <a:r>
                        <a:rPr lang="en-US" altLang="ko-KR" dirty="0" smtClean="0"/>
                        <a:t>0.000085</a:t>
                      </a:r>
                      <a:endParaRPr lang="ko-KR" altLang="en-US" dirty="0"/>
                    </a:p>
                  </a:txBody>
                  <a:tcPr anchor="ctr"/>
                </a:tc>
                <a:tc>
                  <a:txBody>
                    <a:bodyPr/>
                    <a:lstStyle/>
                    <a:p>
                      <a:pPr algn="ctr" latinLnBrk="1"/>
                      <a:r>
                        <a:rPr lang="en-US" altLang="ko-KR" dirty="0" smtClean="0"/>
                        <a:t>81.455950</a:t>
                      </a:r>
                      <a:endParaRPr lang="ko-KR" altLang="en-US" dirty="0"/>
                    </a:p>
                  </a:txBody>
                  <a:tcPr anchor="ctr"/>
                </a:tc>
                <a:extLst>
                  <a:ext uri="{0D108BD9-81ED-4DB2-BD59-A6C34878D82A}">
                    <a16:rowId xmlns:a16="http://schemas.microsoft.com/office/drawing/2014/main" val="2227860797"/>
                  </a:ext>
                </a:extLst>
              </a:tr>
              <a:tr h="370840">
                <a:tc>
                  <a:txBody>
                    <a:bodyPr/>
                    <a:lstStyle/>
                    <a:p>
                      <a:pPr algn="ctr" latinLnBrk="1"/>
                      <a:r>
                        <a:rPr lang="en-US" altLang="ko-KR" baseline="0" dirty="0" smtClean="0"/>
                        <a:t>Pelvis region dataset</a:t>
                      </a:r>
                      <a:endParaRPr lang="ko-KR" altLang="en-US" dirty="0"/>
                    </a:p>
                  </a:txBody>
                  <a:tcPr anchor="ctr"/>
                </a:tc>
                <a:tc>
                  <a:txBody>
                    <a:bodyPr/>
                    <a:lstStyle/>
                    <a:p>
                      <a:pPr algn="ctr" latinLnBrk="1"/>
                      <a:r>
                        <a:rPr lang="en-US" altLang="ko-KR" dirty="0" smtClean="0"/>
                        <a:t>0.000089</a:t>
                      </a:r>
                      <a:endParaRPr lang="ko-KR" altLang="en-US" dirty="0"/>
                    </a:p>
                  </a:txBody>
                  <a:tcPr anchor="ctr"/>
                </a:tc>
                <a:tc>
                  <a:txBody>
                    <a:bodyPr/>
                    <a:lstStyle/>
                    <a:p>
                      <a:pPr algn="ctr" latinLnBrk="1"/>
                      <a:r>
                        <a:rPr lang="ko-KR" altLang="en-US" dirty="0" smtClean="0"/>
                        <a:t> </a:t>
                      </a:r>
                      <a:r>
                        <a:rPr lang="en-US" altLang="ko-KR" dirty="0" smtClean="0"/>
                        <a:t>81.022142</a:t>
                      </a:r>
                      <a:endParaRPr lang="ko-KR" altLang="en-US" dirty="0"/>
                    </a:p>
                  </a:txBody>
                  <a:tcPr anchor="ctr"/>
                </a:tc>
                <a:extLst>
                  <a:ext uri="{0D108BD9-81ED-4DB2-BD59-A6C34878D82A}">
                    <a16:rowId xmlns:a16="http://schemas.microsoft.com/office/drawing/2014/main" val="4288192596"/>
                  </a:ext>
                </a:extLst>
              </a:tr>
              <a:tr h="370840">
                <a:tc>
                  <a:txBody>
                    <a:bodyPr/>
                    <a:lstStyle/>
                    <a:p>
                      <a:pPr algn="ctr" latinLnBrk="1"/>
                      <a:r>
                        <a:rPr lang="en-US" altLang="ko-KR" dirty="0" smtClean="0"/>
                        <a:t>Linear</a:t>
                      </a:r>
                      <a:endParaRPr lang="ko-KR" altLang="en-US" dirty="0"/>
                    </a:p>
                  </a:txBody>
                  <a:tcPr anchor="ctr"/>
                </a:tc>
                <a:tc>
                  <a:txBody>
                    <a:bodyPr/>
                    <a:lstStyle/>
                    <a:p>
                      <a:pPr algn="ctr" latinLnBrk="1"/>
                      <a:r>
                        <a:rPr lang="en-US" altLang="ko-KR" dirty="0" smtClean="0"/>
                        <a:t>0.000316</a:t>
                      </a:r>
                    </a:p>
                  </a:txBody>
                  <a:tcPr anchor="ctr"/>
                </a:tc>
                <a:tc>
                  <a:txBody>
                    <a:bodyPr/>
                    <a:lstStyle/>
                    <a:p>
                      <a:pPr algn="ctr" latinLnBrk="1"/>
                      <a:r>
                        <a:rPr lang="en-US" altLang="ko-KR" dirty="0" smtClean="0"/>
                        <a:t>69.999709</a:t>
                      </a:r>
                      <a:endParaRPr lang="ko-KR" altLang="en-US" dirty="0"/>
                    </a:p>
                  </a:txBody>
                  <a:tcPr anchor="ctr"/>
                </a:tc>
                <a:extLst>
                  <a:ext uri="{0D108BD9-81ED-4DB2-BD59-A6C34878D82A}">
                    <a16:rowId xmlns:a16="http://schemas.microsoft.com/office/drawing/2014/main" val="1189978226"/>
                  </a:ext>
                </a:extLst>
              </a:tr>
              <a:tr h="370840">
                <a:tc>
                  <a:txBody>
                    <a:bodyPr/>
                    <a:lstStyle/>
                    <a:p>
                      <a:pPr algn="ctr" latinLnBrk="1"/>
                      <a:r>
                        <a:rPr lang="en-US" altLang="ko-KR" dirty="0" smtClean="0"/>
                        <a:t>Directional</a:t>
                      </a:r>
                      <a:endParaRPr lang="ko-KR" altLang="en-US" dirty="0"/>
                    </a:p>
                  </a:txBody>
                  <a:tcPr anchor="ctr"/>
                </a:tc>
                <a:tc>
                  <a:txBody>
                    <a:bodyPr/>
                    <a:lstStyle/>
                    <a:p>
                      <a:pPr algn="ctr" latinLnBrk="1"/>
                      <a:r>
                        <a:rPr lang="en-US" altLang="ko-KR" dirty="0" smtClean="0"/>
                        <a:t>0.000869</a:t>
                      </a:r>
                      <a:endParaRPr lang="ko-KR" altLang="en-US" dirty="0"/>
                    </a:p>
                  </a:txBody>
                  <a:tcPr anchor="ctr"/>
                </a:tc>
                <a:tc>
                  <a:txBody>
                    <a:bodyPr/>
                    <a:lstStyle/>
                    <a:p>
                      <a:pPr algn="ctr" latinLnBrk="1"/>
                      <a:r>
                        <a:rPr lang="en-US" altLang="ko-KR" dirty="0" smtClean="0"/>
                        <a:t>61.221183</a:t>
                      </a:r>
                      <a:endParaRPr lang="ko-KR" altLang="en-US" dirty="0"/>
                    </a:p>
                  </a:txBody>
                  <a:tcPr anchor="ctr"/>
                </a:tc>
                <a:extLst>
                  <a:ext uri="{0D108BD9-81ED-4DB2-BD59-A6C34878D82A}">
                    <a16:rowId xmlns:a16="http://schemas.microsoft.com/office/drawing/2014/main" val="2195225084"/>
                  </a:ext>
                </a:extLst>
              </a:tr>
            </a:tbl>
          </a:graphicData>
        </a:graphic>
      </p:graphicFrame>
      <p:sp>
        <p:nvSpPr>
          <p:cNvPr id="7" name="TextBox 6"/>
          <p:cNvSpPr txBox="1"/>
          <p:nvPr/>
        </p:nvSpPr>
        <p:spPr>
          <a:xfrm>
            <a:off x="2103798" y="3803650"/>
            <a:ext cx="5112618" cy="276999"/>
          </a:xfrm>
          <a:prstGeom prst="rect">
            <a:avLst/>
          </a:prstGeom>
          <a:noFill/>
        </p:spPr>
        <p:txBody>
          <a:bodyPr wrap="none" rtlCol="0">
            <a:spAutoFit/>
          </a:bodyPr>
          <a:lstStyle/>
          <a:p>
            <a:r>
              <a:rPr lang="en-US" altLang="ko-KR" sz="1200" dirty="0" smtClean="0"/>
              <a:t>Table </a:t>
            </a:r>
            <a:r>
              <a:rPr lang="en-US" altLang="ko-KR" sz="1200" dirty="0" smtClean="0">
                <a:ea typeface="바탕" panose="02030600000101010101" pitchFamily="18" charset="-127"/>
              </a:rPr>
              <a:t>Ⅶ. Quantitative comparison results of chest region reconstructed images</a:t>
            </a:r>
            <a:endParaRPr lang="ko-KR" altLang="en-US" sz="1200" dirty="0"/>
          </a:p>
        </p:txBody>
      </p:sp>
    </p:spTree>
    <p:extLst>
      <p:ext uri="{BB962C8B-B14F-4D97-AF65-F5344CB8AC3E}">
        <p14:creationId xmlns:p14="http://schemas.microsoft.com/office/powerpoint/2010/main" val="1594048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a:t>Analytic reconstruction of sparse-view CT introduces streak artifacts in </a:t>
            </a:r>
            <a:r>
              <a:rPr lang="en-US" altLang="ko-KR" dirty="0" smtClean="0"/>
              <a:t>result</a:t>
            </a:r>
            <a:endParaRPr lang="en-US" altLang="ko-KR" dirty="0"/>
          </a:p>
        </p:txBody>
      </p:sp>
      <p:grpSp>
        <p:nvGrpSpPr>
          <p:cNvPr id="9" name="그룹 8"/>
          <p:cNvGrpSpPr/>
          <p:nvPr/>
        </p:nvGrpSpPr>
        <p:grpSpPr>
          <a:xfrm>
            <a:off x="1000125" y="2047874"/>
            <a:ext cx="7010400" cy="4134624"/>
            <a:chOff x="1000125" y="2047874"/>
            <a:chExt cx="7010400" cy="4134624"/>
          </a:xfrm>
        </p:grpSpPr>
        <p:pic>
          <p:nvPicPr>
            <p:cNvPr id="4" name="그림 3"/>
            <p:cNvPicPr>
              <a:picLocks noChangeAspect="1"/>
            </p:cNvPicPr>
            <p:nvPr/>
          </p:nvPicPr>
          <p:blipFill rotWithShape="1">
            <a:blip r:embed="rId2"/>
            <a:srcRect l="6131" r="5040" b="494"/>
            <a:stretch/>
          </p:blipFill>
          <p:spPr>
            <a:xfrm>
              <a:off x="4905375" y="2047874"/>
              <a:ext cx="3105150" cy="3838576"/>
            </a:xfrm>
            <a:prstGeom prst="rect">
              <a:avLst/>
            </a:prstGeom>
          </p:spPr>
        </p:pic>
        <p:pic>
          <p:nvPicPr>
            <p:cNvPr id="5" name="그림 4"/>
            <p:cNvPicPr>
              <a:picLocks noChangeAspect="1"/>
            </p:cNvPicPr>
            <p:nvPr/>
          </p:nvPicPr>
          <p:blipFill rotWithShape="1">
            <a:blip r:embed="rId3"/>
            <a:srcRect l="-1" r="2108" b="3580"/>
            <a:stretch/>
          </p:blipFill>
          <p:spPr>
            <a:xfrm>
              <a:off x="1000125" y="2047874"/>
              <a:ext cx="3095625" cy="3838577"/>
            </a:xfrm>
            <a:prstGeom prst="rect">
              <a:avLst/>
            </a:prstGeom>
          </p:spPr>
        </p:pic>
        <p:sp>
          <p:nvSpPr>
            <p:cNvPr id="6" name="TextBox 5"/>
            <p:cNvSpPr txBox="1"/>
            <p:nvPr/>
          </p:nvSpPr>
          <p:spPr>
            <a:xfrm>
              <a:off x="1562874" y="5905499"/>
              <a:ext cx="6018251" cy="276999"/>
            </a:xfrm>
            <a:prstGeom prst="rect">
              <a:avLst/>
            </a:prstGeom>
            <a:noFill/>
          </p:spPr>
          <p:txBody>
            <a:bodyPr wrap="none" rtlCol="0">
              <a:spAutoFit/>
            </a:bodyPr>
            <a:lstStyle/>
            <a:p>
              <a:r>
                <a:rPr lang="en-US" altLang="ko-KR" sz="1200" dirty="0" smtClean="0"/>
                <a:t>Fig. 1. (a) Reconstructed slice using full-view(680 views), and (b) using sparse-view(170 views)</a:t>
              </a:r>
              <a:endParaRPr lang="ko-KR" altLang="en-US" sz="1200" dirty="0"/>
            </a:p>
          </p:txBody>
        </p:sp>
        <p:sp>
          <p:nvSpPr>
            <p:cNvPr id="7" name="TextBox 6"/>
            <p:cNvSpPr txBox="1"/>
            <p:nvPr/>
          </p:nvSpPr>
          <p:spPr>
            <a:xfrm>
              <a:off x="1000125" y="2047874"/>
              <a:ext cx="436338" cy="369332"/>
            </a:xfrm>
            <a:prstGeom prst="rect">
              <a:avLst/>
            </a:prstGeom>
            <a:noFill/>
          </p:spPr>
          <p:txBody>
            <a:bodyPr wrap="none" rtlCol="0">
              <a:spAutoFit/>
            </a:bodyPr>
            <a:lstStyle/>
            <a:p>
              <a:r>
                <a:rPr lang="en-US" altLang="ko-KR" dirty="0" smtClean="0">
                  <a:solidFill>
                    <a:schemeClr val="bg1"/>
                  </a:solidFill>
                </a:rPr>
                <a:t>(a)</a:t>
              </a:r>
              <a:endParaRPr lang="ko-KR" altLang="en-US" dirty="0">
                <a:solidFill>
                  <a:schemeClr val="bg1"/>
                </a:solidFill>
              </a:endParaRPr>
            </a:p>
          </p:txBody>
        </p:sp>
        <p:sp>
          <p:nvSpPr>
            <p:cNvPr id="8" name="TextBox 7"/>
            <p:cNvSpPr txBox="1"/>
            <p:nvPr/>
          </p:nvSpPr>
          <p:spPr>
            <a:xfrm>
              <a:off x="4905375" y="2047874"/>
              <a:ext cx="447558" cy="369332"/>
            </a:xfrm>
            <a:prstGeom prst="rect">
              <a:avLst/>
            </a:prstGeom>
            <a:noFill/>
          </p:spPr>
          <p:txBody>
            <a:bodyPr wrap="none" rtlCol="0">
              <a:spAutoFit/>
            </a:bodyPr>
            <a:lstStyle/>
            <a:p>
              <a:r>
                <a:rPr lang="en-US" altLang="ko-KR" dirty="0" smtClean="0">
                  <a:solidFill>
                    <a:schemeClr val="bg1"/>
                  </a:solidFill>
                </a:rPr>
                <a:t>(b)</a:t>
              </a:r>
              <a:endParaRPr lang="ko-KR" altLang="en-US" dirty="0">
                <a:solidFill>
                  <a:schemeClr val="bg1"/>
                </a:solidFill>
              </a:endParaRPr>
            </a:p>
          </p:txBody>
        </p:sp>
      </p:grpSp>
    </p:spTree>
    <p:extLst>
      <p:ext uri="{BB962C8B-B14F-4D97-AF65-F5344CB8AC3E}">
        <p14:creationId xmlns:p14="http://schemas.microsoft.com/office/powerpoint/2010/main" val="2365389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628650" y="1130299"/>
            <a:ext cx="7886700" cy="4775199"/>
          </a:xfrm>
        </p:spPr>
        <p:txBody>
          <a:bodyPr/>
          <a:lstStyle/>
          <a:p>
            <a:r>
              <a:rPr lang="en-US" altLang="ko-KR" dirty="0" smtClean="0"/>
              <a:t>One big mistake!</a:t>
            </a:r>
            <a:endParaRPr lang="ko-KR" altLang="en-US" dirty="0"/>
          </a:p>
        </p:txBody>
      </p:sp>
      <p:pic>
        <p:nvPicPr>
          <p:cNvPr id="5" name="그림 4"/>
          <p:cNvPicPr>
            <a:picLocks noChangeAspect="1"/>
          </p:cNvPicPr>
          <p:nvPr/>
        </p:nvPicPr>
        <p:blipFill>
          <a:blip r:embed="rId2"/>
          <a:stretch>
            <a:fillRect/>
          </a:stretch>
        </p:blipFill>
        <p:spPr>
          <a:xfrm>
            <a:off x="3069729" y="1650998"/>
            <a:ext cx="3004542" cy="3733800"/>
          </a:xfrm>
          <a:prstGeom prst="rect">
            <a:avLst/>
          </a:prstGeom>
        </p:spPr>
      </p:pic>
    </p:spTree>
    <p:extLst>
      <p:ext uri="{BB962C8B-B14F-4D97-AF65-F5344CB8AC3E}">
        <p14:creationId xmlns:p14="http://schemas.microsoft.com/office/powerpoint/2010/main" val="153527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 &amp; Discussions</a:t>
            </a:r>
            <a:endParaRPr lang="ko-KR" altLang="en-US" dirty="0"/>
          </a:p>
        </p:txBody>
      </p:sp>
      <p:sp>
        <p:nvSpPr>
          <p:cNvPr id="3" name="내용 개체 틀 2"/>
          <p:cNvSpPr>
            <a:spLocks noGrp="1"/>
          </p:cNvSpPr>
          <p:nvPr>
            <p:ph idx="1"/>
          </p:nvPr>
        </p:nvSpPr>
        <p:spPr/>
        <p:txBody>
          <a:bodyPr>
            <a:normAutofit/>
          </a:bodyPr>
          <a:lstStyle/>
          <a:p>
            <a:r>
              <a:rPr lang="en-US" altLang="ko-KR" dirty="0" smtClean="0"/>
              <a:t>CNN works well for interpolating sparsely-sampled sinogram</a:t>
            </a:r>
          </a:p>
          <a:p>
            <a:endParaRPr lang="en-US" altLang="ko-KR" dirty="0" smtClean="0"/>
          </a:p>
          <a:p>
            <a:r>
              <a:rPr lang="en-US" altLang="ko-KR" dirty="0" smtClean="0"/>
              <a:t>It outperforms than the other interpolation method</a:t>
            </a:r>
          </a:p>
          <a:p>
            <a:endParaRPr lang="en-US" altLang="ko-KR" dirty="0" smtClean="0"/>
          </a:p>
          <a:p>
            <a:r>
              <a:rPr lang="en-US" altLang="ko-KR" dirty="0" smtClean="0"/>
              <a:t>Review of directional interpolation required</a:t>
            </a:r>
          </a:p>
          <a:p>
            <a:endParaRPr lang="en-US" altLang="ko-KR" dirty="0"/>
          </a:p>
          <a:p>
            <a:endParaRPr lang="ko-KR" altLang="en-US" dirty="0"/>
          </a:p>
        </p:txBody>
      </p:sp>
    </p:spTree>
    <p:extLst>
      <p:ext uri="{BB962C8B-B14F-4D97-AF65-F5344CB8AC3E}">
        <p14:creationId xmlns:p14="http://schemas.microsoft.com/office/powerpoint/2010/main" val="2837558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Future works</a:t>
            </a:r>
            <a:endParaRPr lang="ko-KR" altLang="en-US" dirty="0"/>
          </a:p>
        </p:txBody>
      </p:sp>
      <p:sp>
        <p:nvSpPr>
          <p:cNvPr id="3" name="내용 개체 틀 2"/>
          <p:cNvSpPr>
            <a:spLocks noGrp="1"/>
          </p:cNvSpPr>
          <p:nvPr>
            <p:ph idx="1"/>
          </p:nvPr>
        </p:nvSpPr>
        <p:spPr/>
        <p:txBody>
          <a:bodyPr/>
          <a:lstStyle/>
          <a:p>
            <a:r>
              <a:rPr lang="en-US" altLang="ko-KR" dirty="0" smtClean="0"/>
              <a:t>Train the network with new dataset</a:t>
            </a:r>
          </a:p>
          <a:p>
            <a:endParaRPr lang="en-US" altLang="ko-KR" dirty="0" smtClean="0"/>
          </a:p>
          <a:p>
            <a:r>
              <a:rPr lang="en-US" altLang="ko-KR" dirty="0" smtClean="0"/>
              <a:t>Use </a:t>
            </a:r>
            <a:r>
              <a:rPr lang="en-US" altLang="ko-KR" dirty="0"/>
              <a:t>3D convolution to perform interpolation in cone-beam CT</a:t>
            </a:r>
          </a:p>
          <a:p>
            <a:pPr marL="0" indent="0">
              <a:buNone/>
            </a:pPr>
            <a:endParaRPr lang="en-US" altLang="ko-KR" dirty="0"/>
          </a:p>
          <a:p>
            <a:r>
              <a:rPr lang="en-US" altLang="ko-KR" dirty="0"/>
              <a:t>Compare the method to iterative reconstruction results</a:t>
            </a:r>
          </a:p>
          <a:p>
            <a:endParaRPr lang="en-US" altLang="ko-KR" dirty="0"/>
          </a:p>
          <a:p>
            <a:r>
              <a:rPr lang="en-US" altLang="ko-KR" dirty="0" smtClean="0"/>
              <a:t>Add noise to the projection data to train the network robust to noise</a:t>
            </a:r>
          </a:p>
          <a:p>
            <a:endParaRPr lang="ko-KR" altLang="en-US" dirty="0"/>
          </a:p>
        </p:txBody>
      </p:sp>
    </p:spTree>
    <p:extLst>
      <p:ext uri="{BB962C8B-B14F-4D97-AF65-F5344CB8AC3E}">
        <p14:creationId xmlns:p14="http://schemas.microsoft.com/office/powerpoint/2010/main" val="2538896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Future works</a:t>
            </a:r>
            <a:endParaRPr lang="ko-KR" altLang="en-US" dirty="0"/>
          </a:p>
        </p:txBody>
      </p:sp>
      <p:sp>
        <p:nvSpPr>
          <p:cNvPr id="3" name="내용 개체 틀 2"/>
          <p:cNvSpPr>
            <a:spLocks noGrp="1"/>
          </p:cNvSpPr>
          <p:nvPr>
            <p:ph idx="1"/>
          </p:nvPr>
        </p:nvSpPr>
        <p:spPr/>
        <p:txBody>
          <a:bodyPr>
            <a:normAutofit/>
          </a:bodyPr>
          <a:lstStyle/>
          <a:p>
            <a:r>
              <a:rPr lang="en-US" altLang="ko-KR" dirty="0" smtClean="0"/>
              <a:t>Apply deconvolution to train the network without interpolating the sinogram</a:t>
            </a:r>
            <a:endParaRPr lang="en-US" altLang="ko-KR" dirty="0"/>
          </a:p>
          <a:p>
            <a:pPr marL="0" indent="0">
              <a:buNone/>
            </a:pPr>
            <a:endParaRPr lang="en-US" altLang="ko-KR" dirty="0" smtClean="0"/>
          </a:p>
          <a:p>
            <a:endParaRPr lang="en-US" altLang="ko-KR" dirty="0"/>
          </a:p>
        </p:txBody>
      </p:sp>
      <p:pic>
        <p:nvPicPr>
          <p:cNvPr id="4" name="그림 3"/>
          <p:cNvPicPr>
            <a:picLocks noChangeAspect="1"/>
          </p:cNvPicPr>
          <p:nvPr/>
        </p:nvPicPr>
        <p:blipFill>
          <a:blip r:embed="rId2"/>
          <a:stretch>
            <a:fillRect/>
          </a:stretch>
        </p:blipFill>
        <p:spPr>
          <a:xfrm>
            <a:off x="1883568" y="2020257"/>
            <a:ext cx="5376863" cy="3612191"/>
          </a:xfrm>
          <a:prstGeom prst="rect">
            <a:avLst/>
          </a:prstGeom>
        </p:spPr>
      </p:pic>
      <p:sp>
        <p:nvSpPr>
          <p:cNvPr id="5" name="TextBox 4"/>
          <p:cNvSpPr txBox="1"/>
          <p:nvPr/>
        </p:nvSpPr>
        <p:spPr>
          <a:xfrm>
            <a:off x="1117368" y="5632448"/>
            <a:ext cx="6909264" cy="246221"/>
          </a:xfrm>
          <a:prstGeom prst="rect">
            <a:avLst/>
          </a:prstGeom>
          <a:noFill/>
        </p:spPr>
        <p:txBody>
          <a:bodyPr wrap="none" rtlCol="0">
            <a:spAutoFit/>
          </a:bodyPr>
          <a:lstStyle/>
          <a:p>
            <a:r>
              <a:rPr lang="en-US" altLang="ko-KR" sz="1000" dirty="0" smtClean="0"/>
              <a:t>Olaf </a:t>
            </a:r>
            <a:r>
              <a:rPr lang="en-US" altLang="ko-KR" sz="1000" dirty="0" err="1" smtClean="0"/>
              <a:t>Ronneberger</a:t>
            </a:r>
            <a:r>
              <a:rPr lang="en-US" altLang="ko-KR" sz="1000" dirty="0" smtClean="0"/>
              <a:t>, et al., “U-Net: Convolutional networks for biomedical image segmentation”, MICCAI, Vol. 9351, 234-241(2015)</a:t>
            </a:r>
            <a:endParaRPr lang="ko-KR" altLang="en-US" sz="1000" dirty="0"/>
          </a:p>
        </p:txBody>
      </p:sp>
    </p:spTree>
    <p:extLst>
      <p:ext uri="{BB962C8B-B14F-4D97-AF65-F5344CB8AC3E}">
        <p14:creationId xmlns:p14="http://schemas.microsoft.com/office/powerpoint/2010/main" val="34449341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ctr"/>
            <a:r>
              <a:rPr lang="en-US" sz="3600" dirty="0" smtClean="0"/>
              <a:t>Thank you for listening</a:t>
            </a:r>
            <a:endParaRPr lang="en-US" sz="3600" dirty="0"/>
          </a:p>
        </p:txBody>
      </p:sp>
    </p:spTree>
    <p:extLst>
      <p:ext uri="{BB962C8B-B14F-4D97-AF65-F5344CB8AC3E}">
        <p14:creationId xmlns:p14="http://schemas.microsoft.com/office/powerpoint/2010/main" val="41193571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Convolutional layer</a:t>
            </a:r>
          </a:p>
          <a:p>
            <a:endParaRPr lang="en-US" altLang="ko-KR" dirty="0"/>
          </a:p>
          <a:p>
            <a:r>
              <a:rPr lang="en-US" altLang="ko-KR" dirty="0" smtClean="0"/>
              <a:t>Pooling layer</a:t>
            </a:r>
          </a:p>
          <a:p>
            <a:endParaRPr lang="en-US" altLang="ko-KR" dirty="0"/>
          </a:p>
          <a:p>
            <a:r>
              <a:rPr lang="en-US" altLang="ko-KR" dirty="0" smtClean="0"/>
              <a:t>Fully-connected layer</a:t>
            </a:r>
            <a:endParaRPr lang="en-US" altLang="ko-KR" dirty="0"/>
          </a:p>
          <a:p>
            <a:endParaRPr lang="en-US" altLang="ko-KR" dirty="0" smtClean="0"/>
          </a:p>
          <a:p>
            <a:r>
              <a:rPr lang="en-US" altLang="ko-KR" dirty="0" smtClean="0"/>
              <a:t>Activation function</a:t>
            </a:r>
          </a:p>
        </p:txBody>
      </p:sp>
    </p:spTree>
    <p:extLst>
      <p:ext uri="{BB962C8B-B14F-4D97-AF65-F5344CB8AC3E}">
        <p14:creationId xmlns:p14="http://schemas.microsoft.com/office/powerpoint/2010/main" val="2482399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Convolution layer</a:t>
            </a:r>
            <a:endParaRPr lang="ko-KR" altLang="en-US" dirty="0"/>
          </a:p>
        </p:txBody>
      </p:sp>
      <p:pic>
        <p:nvPicPr>
          <p:cNvPr id="4" name="그림 3"/>
          <p:cNvPicPr>
            <a:picLocks noChangeAspect="1"/>
          </p:cNvPicPr>
          <p:nvPr/>
        </p:nvPicPr>
        <p:blipFill>
          <a:blip r:embed="rId2"/>
          <a:stretch>
            <a:fillRect/>
          </a:stretch>
        </p:blipFill>
        <p:spPr>
          <a:xfrm>
            <a:off x="2019300" y="1822449"/>
            <a:ext cx="5105400" cy="3390900"/>
          </a:xfrm>
          <a:prstGeom prst="rect">
            <a:avLst/>
          </a:prstGeom>
        </p:spPr>
      </p:pic>
    </p:spTree>
    <p:extLst>
      <p:ext uri="{BB962C8B-B14F-4D97-AF65-F5344CB8AC3E}">
        <p14:creationId xmlns:p14="http://schemas.microsoft.com/office/powerpoint/2010/main" val="1563896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Pooling layer</a:t>
            </a:r>
            <a:endParaRPr lang="ko-KR" altLang="en-US" dirty="0"/>
          </a:p>
        </p:txBody>
      </p:sp>
      <p:pic>
        <p:nvPicPr>
          <p:cNvPr id="4" name="그림 3"/>
          <p:cNvPicPr>
            <a:picLocks noChangeAspect="1"/>
          </p:cNvPicPr>
          <p:nvPr/>
        </p:nvPicPr>
        <p:blipFill>
          <a:blip r:embed="rId2"/>
          <a:stretch>
            <a:fillRect/>
          </a:stretch>
        </p:blipFill>
        <p:spPr>
          <a:xfrm>
            <a:off x="1895475" y="2054705"/>
            <a:ext cx="5114925" cy="2926387"/>
          </a:xfrm>
          <a:prstGeom prst="rect">
            <a:avLst/>
          </a:prstGeom>
        </p:spPr>
      </p:pic>
    </p:spTree>
    <p:extLst>
      <p:ext uri="{BB962C8B-B14F-4D97-AF65-F5344CB8AC3E}">
        <p14:creationId xmlns:p14="http://schemas.microsoft.com/office/powerpoint/2010/main" val="134395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Fully-connected layer</a:t>
            </a:r>
            <a:endParaRPr lang="ko-KR" altLang="en-US" dirty="0"/>
          </a:p>
        </p:txBody>
      </p:sp>
      <p:pic>
        <p:nvPicPr>
          <p:cNvPr id="4" name="그림 3"/>
          <p:cNvPicPr>
            <a:picLocks noChangeAspect="1"/>
          </p:cNvPicPr>
          <p:nvPr/>
        </p:nvPicPr>
        <p:blipFill>
          <a:blip r:embed="rId2"/>
          <a:stretch>
            <a:fillRect/>
          </a:stretch>
        </p:blipFill>
        <p:spPr>
          <a:xfrm>
            <a:off x="2281237" y="2095500"/>
            <a:ext cx="4581525" cy="2667000"/>
          </a:xfrm>
          <a:prstGeom prst="rect">
            <a:avLst/>
          </a:prstGeom>
        </p:spPr>
      </p:pic>
    </p:spTree>
    <p:extLst>
      <p:ext uri="{BB962C8B-B14F-4D97-AF65-F5344CB8AC3E}">
        <p14:creationId xmlns:p14="http://schemas.microsoft.com/office/powerpoint/2010/main" val="1851005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Methods</a:t>
            </a:r>
            <a:endParaRPr lang="ko-KR" altLang="en-US" dirty="0"/>
          </a:p>
        </p:txBody>
      </p:sp>
      <p:sp>
        <p:nvSpPr>
          <p:cNvPr id="3" name="내용 개체 틀 2"/>
          <p:cNvSpPr>
            <a:spLocks noGrp="1"/>
          </p:cNvSpPr>
          <p:nvPr>
            <p:ph idx="1"/>
          </p:nvPr>
        </p:nvSpPr>
        <p:spPr/>
        <p:txBody>
          <a:bodyPr/>
          <a:lstStyle/>
          <a:p>
            <a:r>
              <a:rPr lang="en-US" altLang="ko-KR" dirty="0" smtClean="0"/>
              <a:t>Activation functions</a:t>
            </a:r>
          </a:p>
          <a:p>
            <a:pPr lvl="1"/>
            <a:r>
              <a:rPr lang="en-US" altLang="ko-KR" dirty="0" smtClean="0"/>
              <a:t>Introduce non-linearity in networks</a:t>
            </a:r>
            <a:endParaRPr lang="ko-KR" altLang="en-US" dirty="0"/>
          </a:p>
        </p:txBody>
      </p:sp>
      <p:sp>
        <p:nvSpPr>
          <p:cNvPr id="8" name="TextBox 7"/>
          <p:cNvSpPr txBox="1"/>
          <p:nvPr/>
        </p:nvSpPr>
        <p:spPr>
          <a:xfrm>
            <a:off x="3219541" y="5827780"/>
            <a:ext cx="3238410" cy="338554"/>
          </a:xfrm>
          <a:prstGeom prst="rect">
            <a:avLst/>
          </a:prstGeom>
          <a:noFill/>
        </p:spPr>
        <p:txBody>
          <a:bodyPr wrap="square" rtlCol="0">
            <a:spAutoFit/>
          </a:bodyPr>
          <a:lstStyle/>
          <a:p>
            <a:r>
              <a:rPr lang="en-US" altLang="ko-KR" sz="800" dirty="0"/>
              <a:t>By </a:t>
            </a:r>
            <a:r>
              <a:rPr lang="en-US" altLang="ko-KR" sz="800" dirty="0" err="1"/>
              <a:t>Qef</a:t>
            </a:r>
            <a:r>
              <a:rPr lang="en-US" altLang="ko-KR" sz="800" dirty="0"/>
              <a:t> (Created from scratch with </a:t>
            </a:r>
            <a:r>
              <a:rPr lang="en-US" altLang="ko-KR" sz="800" dirty="0" err="1"/>
              <a:t>gnuplot</a:t>
            </a:r>
            <a:r>
              <a:rPr lang="en-US" altLang="ko-KR" sz="800" dirty="0"/>
              <a:t>) [Public domain], via Wikimedia Commons</a:t>
            </a:r>
            <a:endParaRPr lang="ko-KR" altLang="en-US" sz="800" dirty="0"/>
          </a:p>
        </p:txBody>
      </p:sp>
      <p:grpSp>
        <p:nvGrpSpPr>
          <p:cNvPr id="12" name="그룹 11"/>
          <p:cNvGrpSpPr/>
          <p:nvPr/>
        </p:nvGrpSpPr>
        <p:grpSpPr>
          <a:xfrm>
            <a:off x="107722" y="2779266"/>
            <a:ext cx="8929337" cy="2604015"/>
            <a:chOff x="107722" y="2779266"/>
            <a:chExt cx="8929337" cy="2604015"/>
          </a:xfrm>
        </p:grpSpPr>
        <p:sp>
          <p:nvSpPr>
            <p:cNvPr id="5" name="TextBox 4"/>
            <p:cNvSpPr txBox="1"/>
            <p:nvPr/>
          </p:nvSpPr>
          <p:spPr>
            <a:xfrm>
              <a:off x="1208756" y="2779266"/>
              <a:ext cx="613053" cy="369332"/>
            </a:xfrm>
            <a:prstGeom prst="rect">
              <a:avLst/>
            </a:prstGeom>
            <a:noFill/>
          </p:spPr>
          <p:txBody>
            <a:bodyPr wrap="none" rtlCol="0">
              <a:spAutoFit/>
            </a:bodyPr>
            <a:lstStyle/>
            <a:p>
              <a:r>
                <a:rPr lang="en-US" altLang="ko-KR" dirty="0" err="1" smtClean="0"/>
                <a:t>tanh</a:t>
              </a:r>
              <a:endParaRPr lang="ko-KR" altLang="en-US" dirty="0"/>
            </a:p>
          </p:txBody>
        </p:sp>
        <p:sp>
          <p:nvSpPr>
            <p:cNvPr id="6" name="TextBox 5"/>
            <p:cNvSpPr txBox="1"/>
            <p:nvPr/>
          </p:nvSpPr>
          <p:spPr>
            <a:xfrm>
              <a:off x="4141954" y="2779266"/>
              <a:ext cx="917239" cy="369332"/>
            </a:xfrm>
            <a:prstGeom prst="rect">
              <a:avLst/>
            </a:prstGeom>
            <a:noFill/>
          </p:spPr>
          <p:txBody>
            <a:bodyPr wrap="none" rtlCol="0">
              <a:spAutoFit/>
            </a:bodyPr>
            <a:lstStyle/>
            <a:p>
              <a:r>
                <a:rPr lang="en-US" altLang="ko-KR" dirty="0" smtClean="0"/>
                <a:t>sigmoid</a:t>
              </a:r>
              <a:endParaRPr lang="ko-KR" altLang="en-US" dirty="0"/>
            </a:p>
          </p:txBody>
        </p:sp>
        <p:sp>
          <p:nvSpPr>
            <p:cNvPr id="7" name="TextBox 6"/>
            <p:cNvSpPr txBox="1"/>
            <p:nvPr/>
          </p:nvSpPr>
          <p:spPr>
            <a:xfrm>
              <a:off x="7359609" y="2779266"/>
              <a:ext cx="661400" cy="369332"/>
            </a:xfrm>
            <a:prstGeom prst="rect">
              <a:avLst/>
            </a:prstGeom>
            <a:noFill/>
          </p:spPr>
          <p:txBody>
            <a:bodyPr wrap="none" rtlCol="0">
              <a:spAutoFit/>
            </a:bodyPr>
            <a:lstStyle/>
            <a:p>
              <a:r>
                <a:rPr lang="en-US" altLang="ko-KR" dirty="0" smtClean="0"/>
                <a:t>ReLU</a:t>
              </a:r>
              <a:endParaRPr lang="ko-KR" altLang="en-US" dirty="0"/>
            </a:p>
          </p:txBody>
        </p:sp>
        <p:pic>
          <p:nvPicPr>
            <p:cNvPr id="9" name="그림 8"/>
            <p:cNvPicPr>
              <a:picLocks noChangeAspect="1"/>
            </p:cNvPicPr>
            <p:nvPr/>
          </p:nvPicPr>
          <p:blipFill>
            <a:blip r:embed="rId2"/>
            <a:stretch>
              <a:fillRect/>
            </a:stretch>
          </p:blipFill>
          <p:spPr>
            <a:xfrm>
              <a:off x="107722" y="3240156"/>
              <a:ext cx="2815122" cy="2143125"/>
            </a:xfrm>
            <a:prstGeom prst="rect">
              <a:avLst/>
            </a:prstGeom>
          </p:spPr>
        </p:pic>
        <p:pic>
          <p:nvPicPr>
            <p:cNvPr id="10" name="그림 9"/>
            <p:cNvPicPr>
              <a:picLocks noChangeAspect="1"/>
            </p:cNvPicPr>
            <p:nvPr/>
          </p:nvPicPr>
          <p:blipFill>
            <a:blip r:embed="rId3"/>
            <a:stretch>
              <a:fillRect/>
            </a:stretch>
          </p:blipFill>
          <p:spPr>
            <a:xfrm>
              <a:off x="6343559" y="3240156"/>
              <a:ext cx="2693500" cy="2143125"/>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659" y="3240156"/>
              <a:ext cx="3217830" cy="2143125"/>
            </a:xfrm>
            <a:prstGeom prst="rect">
              <a:avLst/>
            </a:prstGeom>
          </p:spPr>
        </p:pic>
      </p:grpSp>
    </p:spTree>
    <p:extLst>
      <p:ext uri="{BB962C8B-B14F-4D97-AF65-F5344CB8AC3E}">
        <p14:creationId xmlns:p14="http://schemas.microsoft.com/office/powerpoint/2010/main" val="631280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a:t>It can be reconstructed with iterative algorithm based on compressed sensing </a:t>
            </a:r>
            <a:r>
              <a:rPr lang="en-US" altLang="ko-KR" dirty="0" smtClean="0"/>
              <a:t>theory</a:t>
            </a:r>
            <a:endParaRPr lang="en-US" altLang="ko-KR" dirty="0" smtClean="0"/>
          </a:p>
          <a:p>
            <a:r>
              <a:rPr lang="en-US" altLang="ko-KR" dirty="0" smtClean="0"/>
              <a:t>However</a:t>
            </a:r>
            <a:r>
              <a:rPr lang="en-US" altLang="ko-KR" dirty="0" smtClean="0"/>
              <a:t>, those algorithms are computationally expensive</a:t>
            </a:r>
          </a:p>
          <a:p>
            <a:r>
              <a:rPr lang="en-US" altLang="ko-KR" dirty="0" smtClean="0"/>
              <a:t>Algorithm dependent artifacts occur in reconstructed images</a:t>
            </a:r>
          </a:p>
          <a:p>
            <a:r>
              <a:rPr lang="en-US" altLang="ko-KR" dirty="0" smtClean="0"/>
              <a:t>Stopping the reconstruction is not robust</a:t>
            </a:r>
            <a:endParaRPr lang="en-US" altLang="ko-KR" dirty="0"/>
          </a:p>
        </p:txBody>
      </p:sp>
    </p:spTree>
    <p:extLst>
      <p:ext uri="{BB962C8B-B14F-4D97-AF65-F5344CB8AC3E}">
        <p14:creationId xmlns:p14="http://schemas.microsoft.com/office/powerpoint/2010/main" val="1465601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a:t>Alternatively, one can make fully-sampled sinogram from sparsely-sampled sinogram </a:t>
            </a:r>
            <a:r>
              <a:rPr lang="en-US" altLang="ko-KR" dirty="0" smtClean="0"/>
              <a:t>using interpolation</a:t>
            </a:r>
          </a:p>
          <a:p>
            <a:endParaRPr lang="en-US" altLang="ko-KR" dirty="0"/>
          </a:p>
          <a:p>
            <a:r>
              <a:rPr lang="en-US" altLang="ko-KR" dirty="0"/>
              <a:t>Through interpolation, analytic </a:t>
            </a:r>
            <a:r>
              <a:rPr lang="en-US" altLang="ko-KR" dirty="0" smtClean="0"/>
              <a:t>reconstruction algorithm work </a:t>
            </a:r>
            <a:r>
              <a:rPr lang="en-US" altLang="ko-KR" dirty="0"/>
              <a:t>for </a:t>
            </a:r>
            <a:r>
              <a:rPr lang="en-US" altLang="ko-KR" dirty="0" smtClean="0"/>
              <a:t>reconstruction</a:t>
            </a:r>
            <a:endParaRPr lang="en-US" altLang="ko-KR" dirty="0"/>
          </a:p>
        </p:txBody>
      </p:sp>
    </p:spTree>
    <p:extLst>
      <p:ext uri="{BB962C8B-B14F-4D97-AF65-F5344CB8AC3E}">
        <p14:creationId xmlns:p14="http://schemas.microsoft.com/office/powerpoint/2010/main" val="1075697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smtClean="0"/>
              <a:t>Convolutional neural network is one of the supervised deep learning method</a:t>
            </a:r>
          </a:p>
          <a:p>
            <a:endParaRPr lang="en-US" altLang="ko-KR" dirty="0"/>
          </a:p>
          <a:p>
            <a:endParaRPr lang="en-US" altLang="ko-KR" dirty="0" smtClean="0"/>
          </a:p>
          <a:p>
            <a:r>
              <a:rPr lang="en-US" altLang="ko-KR" dirty="0" smtClean="0"/>
              <a:t>CNN is usually composed of activation function and three layers;</a:t>
            </a:r>
          </a:p>
          <a:p>
            <a:pPr lvl="1"/>
            <a:r>
              <a:rPr lang="en-US" altLang="ko-KR" dirty="0" smtClean="0"/>
              <a:t>Convolution layer</a:t>
            </a:r>
          </a:p>
          <a:p>
            <a:pPr lvl="1"/>
            <a:r>
              <a:rPr lang="en-US" altLang="ko-KR" dirty="0" smtClean="0"/>
              <a:t>Pooling layer</a:t>
            </a:r>
          </a:p>
          <a:p>
            <a:pPr lvl="1"/>
            <a:r>
              <a:rPr lang="en-US" altLang="ko-KR" dirty="0" smtClean="0"/>
              <a:t>Fully-connected layer</a:t>
            </a:r>
          </a:p>
        </p:txBody>
      </p:sp>
    </p:spTree>
    <p:extLst>
      <p:ext uri="{BB962C8B-B14F-4D97-AF65-F5344CB8AC3E}">
        <p14:creationId xmlns:p14="http://schemas.microsoft.com/office/powerpoint/2010/main" val="2385347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smtClean="0"/>
              <a:t>CNN is applied various fields in image processing</a:t>
            </a:r>
          </a:p>
          <a:p>
            <a:pPr lvl="1"/>
            <a:r>
              <a:rPr lang="en-US" altLang="ko-KR" dirty="0" smtClean="0"/>
              <a:t>Segmentation</a:t>
            </a:r>
          </a:p>
          <a:p>
            <a:pPr lvl="1"/>
            <a:r>
              <a:rPr lang="en-US" altLang="ko-KR" dirty="0" smtClean="0"/>
              <a:t>Localization</a:t>
            </a:r>
          </a:p>
          <a:p>
            <a:pPr lvl="1"/>
            <a:r>
              <a:rPr lang="en-US" altLang="ko-KR" dirty="0" smtClean="0"/>
              <a:t>Image captioning</a:t>
            </a:r>
          </a:p>
          <a:p>
            <a:pPr lvl="1"/>
            <a:r>
              <a:rPr lang="en-US" altLang="ko-KR" dirty="0" smtClean="0"/>
              <a:t>Visual questioning</a:t>
            </a:r>
          </a:p>
          <a:p>
            <a:pPr lvl="1"/>
            <a:endParaRPr lang="ko-KR" altLang="en-US" dirty="0"/>
          </a:p>
        </p:txBody>
      </p:sp>
    </p:spTree>
    <p:extLst>
      <p:ext uri="{BB962C8B-B14F-4D97-AF65-F5344CB8AC3E}">
        <p14:creationId xmlns:p14="http://schemas.microsoft.com/office/powerpoint/2010/main" val="315959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pic>
        <p:nvPicPr>
          <p:cNvPr id="4" name="그림 3"/>
          <p:cNvPicPr>
            <a:picLocks noChangeAspect="1"/>
          </p:cNvPicPr>
          <p:nvPr/>
        </p:nvPicPr>
        <p:blipFill>
          <a:blip r:embed="rId2"/>
          <a:stretch>
            <a:fillRect/>
          </a:stretch>
        </p:blipFill>
        <p:spPr>
          <a:xfrm>
            <a:off x="628650" y="1320852"/>
            <a:ext cx="4392584" cy="3308243"/>
          </a:xfrm>
          <a:prstGeom prst="rect">
            <a:avLst/>
          </a:prstGeom>
        </p:spPr>
      </p:pic>
      <p:pic>
        <p:nvPicPr>
          <p:cNvPr id="5" name="그림 4"/>
          <p:cNvPicPr>
            <a:picLocks noChangeAspect="1"/>
          </p:cNvPicPr>
          <p:nvPr/>
        </p:nvPicPr>
        <p:blipFill>
          <a:blip r:embed="rId3"/>
          <a:stretch>
            <a:fillRect/>
          </a:stretch>
        </p:blipFill>
        <p:spPr>
          <a:xfrm>
            <a:off x="5221259" y="2066924"/>
            <a:ext cx="2898097" cy="2243189"/>
          </a:xfrm>
          <a:prstGeom prst="rect">
            <a:avLst/>
          </a:prstGeom>
        </p:spPr>
      </p:pic>
      <p:sp>
        <p:nvSpPr>
          <p:cNvPr id="6" name="TextBox 5"/>
          <p:cNvSpPr txBox="1"/>
          <p:nvPr/>
        </p:nvSpPr>
        <p:spPr>
          <a:xfrm>
            <a:off x="2268324" y="5887107"/>
            <a:ext cx="4607352" cy="246221"/>
          </a:xfrm>
          <a:prstGeom prst="rect">
            <a:avLst/>
          </a:prstGeom>
          <a:noFill/>
        </p:spPr>
        <p:txBody>
          <a:bodyPr wrap="none" rtlCol="0">
            <a:spAutoFit/>
          </a:bodyPr>
          <a:lstStyle/>
          <a:p>
            <a:r>
              <a:rPr lang="en-US" altLang="ko-KR" sz="1000" dirty="0" smtClean="0"/>
              <a:t>Slides from: Spring 2016, EE837, Deep learning for computer vision, Prof. </a:t>
            </a:r>
            <a:r>
              <a:rPr lang="en-US" altLang="ko-KR" sz="1000" dirty="0" err="1" smtClean="0"/>
              <a:t>Junmo</a:t>
            </a:r>
            <a:r>
              <a:rPr lang="en-US" altLang="ko-KR" sz="1000" dirty="0" smtClean="0"/>
              <a:t> Kim </a:t>
            </a:r>
            <a:endParaRPr lang="ko-KR" altLang="en-US" sz="1000" dirty="0"/>
          </a:p>
        </p:txBody>
      </p:sp>
      <p:sp>
        <p:nvSpPr>
          <p:cNvPr id="7" name="TextBox 6"/>
          <p:cNvSpPr txBox="1"/>
          <p:nvPr/>
        </p:nvSpPr>
        <p:spPr>
          <a:xfrm>
            <a:off x="1202158" y="4629095"/>
            <a:ext cx="3245568" cy="276999"/>
          </a:xfrm>
          <a:prstGeom prst="rect">
            <a:avLst/>
          </a:prstGeom>
          <a:noFill/>
        </p:spPr>
        <p:txBody>
          <a:bodyPr wrap="none" rtlCol="0">
            <a:spAutoFit/>
          </a:bodyPr>
          <a:lstStyle/>
          <a:p>
            <a:r>
              <a:rPr lang="en-US" altLang="ko-KR" sz="1200" dirty="0" smtClean="0"/>
              <a:t>Fig. 2. Deep learning application to segmentation</a:t>
            </a:r>
            <a:endParaRPr lang="ko-KR" altLang="en-US" sz="1200" dirty="0"/>
          </a:p>
        </p:txBody>
      </p:sp>
      <p:sp>
        <p:nvSpPr>
          <p:cNvPr id="8" name="TextBox 7"/>
          <p:cNvSpPr txBox="1"/>
          <p:nvPr/>
        </p:nvSpPr>
        <p:spPr>
          <a:xfrm>
            <a:off x="5124755" y="4626680"/>
            <a:ext cx="3091103" cy="276999"/>
          </a:xfrm>
          <a:prstGeom prst="rect">
            <a:avLst/>
          </a:prstGeom>
          <a:noFill/>
        </p:spPr>
        <p:txBody>
          <a:bodyPr wrap="none" rtlCol="0">
            <a:spAutoFit/>
          </a:bodyPr>
          <a:lstStyle/>
          <a:p>
            <a:r>
              <a:rPr lang="en-US" altLang="ko-KR" sz="1200" dirty="0" smtClean="0"/>
              <a:t>Fig. 3. Deep learning application to localization</a:t>
            </a:r>
            <a:endParaRPr lang="ko-KR" altLang="en-US" sz="1200" dirty="0"/>
          </a:p>
        </p:txBody>
      </p:sp>
    </p:spTree>
    <p:extLst>
      <p:ext uri="{BB962C8B-B14F-4D97-AF65-F5344CB8AC3E}">
        <p14:creationId xmlns:p14="http://schemas.microsoft.com/office/powerpoint/2010/main" val="86677913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33079</TotalTime>
  <Words>1514</Words>
  <Application>Microsoft Office PowerPoint</Application>
  <PresentationFormat>화면 슬라이드 쇼(4:3)</PresentationFormat>
  <Paragraphs>285</Paragraphs>
  <Slides>49</Slides>
  <Notes>6</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49</vt:i4>
      </vt:variant>
    </vt:vector>
  </HeadingPairs>
  <TitlesOfParts>
    <vt:vector size="55" baseType="lpstr">
      <vt:lpstr>맑은 고딕</vt:lpstr>
      <vt:lpstr>바탕</vt:lpstr>
      <vt:lpstr>Arial</vt:lpstr>
      <vt:lpstr>Calibri</vt:lpstr>
      <vt:lpstr>Times New Roman</vt:lpstr>
      <vt:lpstr>Office 테마</vt:lpstr>
      <vt:lpstr>View interpolation using convolutional neural network : Comparison study</vt:lpstr>
      <vt:lpstr>Contents</vt:lpstr>
      <vt:lpstr>Introduction</vt:lpstr>
      <vt:lpstr>Introduction</vt:lpstr>
      <vt:lpstr>Introduction</vt:lpstr>
      <vt:lpstr>Introduction</vt:lpstr>
      <vt:lpstr>Introduction</vt:lpstr>
      <vt:lpstr>Introduction</vt:lpstr>
      <vt:lpstr>Introduction</vt:lpstr>
      <vt:lpstr>Introduction</vt:lpstr>
      <vt:lpstr>PowerPoint 프레젠테이션</vt:lpstr>
      <vt:lpstr>Purpose</vt:lpstr>
      <vt:lpstr>Methods</vt:lpstr>
      <vt:lpstr>Methods</vt:lpstr>
      <vt:lpstr>Methods</vt:lpstr>
      <vt:lpstr>Methods</vt:lpstr>
      <vt:lpstr>Methods</vt:lpstr>
      <vt:lpstr>Methods</vt:lpstr>
      <vt:lpstr>Methods</vt:lpstr>
      <vt:lpstr>Methods</vt:lpstr>
      <vt:lpstr>Methods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PowerPoint 프레젠테이션</vt:lpstr>
      <vt:lpstr>Results</vt:lpstr>
      <vt:lpstr>PowerPoint 프레젠테이션</vt:lpstr>
      <vt:lpstr>Results</vt:lpstr>
      <vt:lpstr>PowerPoint 프레젠테이션</vt:lpstr>
      <vt:lpstr>Conclusions &amp; Discussions</vt:lpstr>
      <vt:lpstr>Future works</vt:lpstr>
      <vt:lpstr>Future works</vt:lpstr>
      <vt:lpstr>PowerPoint 프레젠테이션</vt:lpstr>
      <vt:lpstr>Methods</vt:lpstr>
      <vt:lpstr>Methods</vt:lpstr>
      <vt:lpstr>Methods</vt:lpstr>
      <vt:lpstr>Methods</vt:lpstr>
      <vt:lpstr>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이호연</dc:creator>
  <cp:lastModifiedBy>이호연</cp:lastModifiedBy>
  <cp:revision>1477</cp:revision>
  <dcterms:created xsi:type="dcterms:W3CDTF">2014-04-27T10:29:45Z</dcterms:created>
  <dcterms:modified xsi:type="dcterms:W3CDTF">2017-02-23T12:36:52Z</dcterms:modified>
</cp:coreProperties>
</file>